
<file path=[Content_Types].xml><?xml version="1.0" encoding="utf-8"?>
<Types xmlns="http://schemas.openxmlformats.org/package/2006/content-types">
  <Default Extension="xml" ContentType="application/xml"/>
  <Default Extension="wmf" ContentType="image/x-wmf"/>
  <Default Extension="jpeg" ContentType="image/jpeg"/>
  <Default Extension="rels" ContentType="application/vnd.openxmlformats-package.relationships+xml"/>
  <Default Extension="emf" ContentType="image/x-emf"/>
  <Default Extension="vml" ContentType="application/vnd.openxmlformats-officedocument.vmlDrawing"/>
  <Default Extension="bin" ContentType="application/vnd.openxmlformats-officedocument.oleObject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57" r:id="rId2"/>
    <p:sldId id="311" r:id="rId3"/>
    <p:sldId id="324" r:id="rId4"/>
    <p:sldId id="327" r:id="rId5"/>
    <p:sldId id="325" r:id="rId6"/>
    <p:sldId id="326" r:id="rId7"/>
    <p:sldId id="328" r:id="rId8"/>
    <p:sldId id="329" r:id="rId9"/>
    <p:sldId id="330" r:id="rId10"/>
    <p:sldId id="331" r:id="rId11"/>
    <p:sldId id="332" r:id="rId12"/>
    <p:sldId id="333" r:id="rId13"/>
    <p:sldId id="334" r:id="rId14"/>
    <p:sldId id="335" r:id="rId15"/>
    <p:sldId id="336" r:id="rId16"/>
    <p:sldId id="270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166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753" autoAdjust="0"/>
    <p:restoredTop sz="94661"/>
  </p:normalViewPr>
  <p:slideViewPr>
    <p:cSldViewPr>
      <p:cViewPr varScale="1">
        <p:scale>
          <a:sx n="197" d="100"/>
          <a:sy n="197" d="100"/>
        </p:scale>
        <p:origin x="216" y="23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viewProps" Target="viewProps.xml"/><Relationship Id="rId21" Type="http://schemas.openxmlformats.org/officeDocument/2006/relationships/theme" Target="theme/theme1.xml"/><Relationship Id="rId22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notesMaster" Target="notesMasters/notesMaster1.xml"/><Relationship Id="rId1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8543038-F271-B44C-A609-61624E5FF5AB}" type="doc">
      <dgm:prSet loTypeId="urn:microsoft.com/office/officeart/2005/8/layout/pyramid1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13ED68C-9BEB-2D4C-9A9D-4FF7F696211E}">
      <dgm:prSet/>
      <dgm:spPr/>
      <dgm:t>
        <a:bodyPr/>
        <a:lstStyle/>
        <a:p>
          <a:pPr rtl="0"/>
          <a:r>
            <a:rPr lang="en-US" dirty="0" smtClean="0"/>
            <a:t>Measures of Relative </a:t>
          </a:r>
          <a:r>
            <a:rPr lang="en-US" dirty="0" smtClean="0"/>
            <a:t>Position</a:t>
          </a:r>
          <a:endParaRPr lang="en-US" dirty="0"/>
        </a:p>
      </dgm:t>
    </dgm:pt>
    <dgm:pt modelId="{9F38B551-A426-E94C-BBA8-F4C2318589D2}" type="parTrans" cxnId="{27AAEF74-B392-6E4B-B302-2E38EAD6547A}">
      <dgm:prSet/>
      <dgm:spPr/>
      <dgm:t>
        <a:bodyPr/>
        <a:lstStyle/>
        <a:p>
          <a:endParaRPr lang="en-US"/>
        </a:p>
      </dgm:t>
    </dgm:pt>
    <dgm:pt modelId="{78C07CA1-B586-F244-AA77-DDAA5D980254}" type="sibTrans" cxnId="{27AAEF74-B392-6E4B-B302-2E38EAD6547A}">
      <dgm:prSet/>
      <dgm:spPr/>
      <dgm:t>
        <a:bodyPr/>
        <a:lstStyle/>
        <a:p>
          <a:endParaRPr lang="en-US"/>
        </a:p>
      </dgm:t>
    </dgm:pt>
    <dgm:pt modelId="{1CE252B9-E661-E545-A43D-AF9F6C107A4B}">
      <dgm:prSet/>
      <dgm:spPr/>
      <dgm:t>
        <a:bodyPr/>
        <a:lstStyle/>
        <a:p>
          <a:pPr rtl="0"/>
          <a:r>
            <a:rPr lang="en-US" smtClean="0"/>
            <a:t>End of Presentation</a:t>
          </a:r>
          <a:endParaRPr lang="en-US"/>
        </a:p>
      </dgm:t>
    </dgm:pt>
    <dgm:pt modelId="{F41F37CF-2695-E841-8D68-F7A0788E8A48}" type="parTrans" cxnId="{22084601-BF09-3748-9512-68D73C701C0D}">
      <dgm:prSet/>
      <dgm:spPr/>
      <dgm:t>
        <a:bodyPr/>
        <a:lstStyle/>
        <a:p>
          <a:endParaRPr lang="en-US"/>
        </a:p>
      </dgm:t>
    </dgm:pt>
    <dgm:pt modelId="{76A7FDA8-7558-F046-9383-FC32324FCF58}" type="sibTrans" cxnId="{22084601-BF09-3748-9512-68D73C701C0D}">
      <dgm:prSet/>
      <dgm:spPr/>
      <dgm:t>
        <a:bodyPr/>
        <a:lstStyle/>
        <a:p>
          <a:endParaRPr lang="en-US"/>
        </a:p>
      </dgm:t>
    </dgm:pt>
    <dgm:pt modelId="{1BD4007E-106D-184C-930C-DA383DE887FC}" type="pres">
      <dgm:prSet presAssocID="{F8543038-F271-B44C-A609-61624E5FF5AB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51EFE25D-18DC-C347-AD87-891706CB57A3}" type="pres">
      <dgm:prSet presAssocID="{A13ED68C-9BEB-2D4C-9A9D-4FF7F696211E}" presName="Name8" presStyleCnt="0"/>
      <dgm:spPr/>
    </dgm:pt>
    <dgm:pt modelId="{84DC221C-8ADF-8F4C-A4AB-1ED1486C2BAB}" type="pres">
      <dgm:prSet presAssocID="{A13ED68C-9BEB-2D4C-9A9D-4FF7F696211E}" presName="level" presStyleLbl="node1" presStyleIdx="0" presStyleCnt="2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E2C436E-4AC4-9B44-A458-C394BA2F8995}" type="pres">
      <dgm:prSet presAssocID="{A13ED68C-9BEB-2D4C-9A9D-4FF7F696211E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2E6D29C-3EAE-224F-8EC6-90837AC9132C}" type="pres">
      <dgm:prSet presAssocID="{1CE252B9-E661-E545-A43D-AF9F6C107A4B}" presName="Name8" presStyleCnt="0"/>
      <dgm:spPr/>
    </dgm:pt>
    <dgm:pt modelId="{570ECD48-A719-8C40-9E13-BDECC43874A0}" type="pres">
      <dgm:prSet presAssocID="{1CE252B9-E661-E545-A43D-AF9F6C107A4B}" presName="level" presStyleLbl="node1" presStyleIdx="1" presStyleCnt="2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B3425F1-0D5A-7542-A13F-309B4F9FFBD7}" type="pres">
      <dgm:prSet presAssocID="{1CE252B9-E661-E545-A43D-AF9F6C107A4B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CFC5D2C0-7E87-6749-B309-073A4B5366BD}" type="presOf" srcId="{1CE252B9-E661-E545-A43D-AF9F6C107A4B}" destId="{8B3425F1-0D5A-7542-A13F-309B4F9FFBD7}" srcOrd="1" destOrd="0" presId="urn:microsoft.com/office/officeart/2005/8/layout/pyramid1"/>
    <dgm:cxn modelId="{6DF35A74-3096-8E4B-B616-DC51DF495710}" type="presOf" srcId="{F8543038-F271-B44C-A609-61624E5FF5AB}" destId="{1BD4007E-106D-184C-930C-DA383DE887FC}" srcOrd="0" destOrd="0" presId="urn:microsoft.com/office/officeart/2005/8/layout/pyramid1"/>
    <dgm:cxn modelId="{27AAEF74-B392-6E4B-B302-2E38EAD6547A}" srcId="{F8543038-F271-B44C-A609-61624E5FF5AB}" destId="{A13ED68C-9BEB-2D4C-9A9D-4FF7F696211E}" srcOrd="0" destOrd="0" parTransId="{9F38B551-A426-E94C-BBA8-F4C2318589D2}" sibTransId="{78C07CA1-B586-F244-AA77-DDAA5D980254}"/>
    <dgm:cxn modelId="{22084601-BF09-3748-9512-68D73C701C0D}" srcId="{F8543038-F271-B44C-A609-61624E5FF5AB}" destId="{1CE252B9-E661-E545-A43D-AF9F6C107A4B}" srcOrd="1" destOrd="0" parTransId="{F41F37CF-2695-E841-8D68-F7A0788E8A48}" sibTransId="{76A7FDA8-7558-F046-9383-FC32324FCF58}"/>
    <dgm:cxn modelId="{CB6E432A-A3F2-C648-A827-DCD08D1273B7}" type="presOf" srcId="{A13ED68C-9BEB-2D4C-9A9D-4FF7F696211E}" destId="{84DC221C-8ADF-8F4C-A4AB-1ED1486C2BAB}" srcOrd="0" destOrd="0" presId="urn:microsoft.com/office/officeart/2005/8/layout/pyramid1"/>
    <dgm:cxn modelId="{472731C0-A58B-6745-85BE-ABC22716B4D6}" type="presOf" srcId="{1CE252B9-E661-E545-A43D-AF9F6C107A4B}" destId="{570ECD48-A719-8C40-9E13-BDECC43874A0}" srcOrd="0" destOrd="0" presId="urn:microsoft.com/office/officeart/2005/8/layout/pyramid1"/>
    <dgm:cxn modelId="{CA3BED68-1138-274A-9B85-E8F45BB02C43}" type="presOf" srcId="{A13ED68C-9BEB-2D4C-9A9D-4FF7F696211E}" destId="{2E2C436E-4AC4-9B44-A458-C394BA2F8995}" srcOrd="1" destOrd="0" presId="urn:microsoft.com/office/officeart/2005/8/layout/pyramid1"/>
    <dgm:cxn modelId="{57274696-598A-854B-9A81-2FE4349BD923}" type="presParOf" srcId="{1BD4007E-106D-184C-930C-DA383DE887FC}" destId="{51EFE25D-18DC-C347-AD87-891706CB57A3}" srcOrd="0" destOrd="0" presId="urn:microsoft.com/office/officeart/2005/8/layout/pyramid1"/>
    <dgm:cxn modelId="{73CD0841-1B60-854E-9E2F-63E61FE68CFF}" type="presParOf" srcId="{51EFE25D-18DC-C347-AD87-891706CB57A3}" destId="{84DC221C-8ADF-8F4C-A4AB-1ED1486C2BAB}" srcOrd="0" destOrd="0" presId="urn:microsoft.com/office/officeart/2005/8/layout/pyramid1"/>
    <dgm:cxn modelId="{C6CA5638-6F97-D549-A5C5-40728222AF84}" type="presParOf" srcId="{51EFE25D-18DC-C347-AD87-891706CB57A3}" destId="{2E2C436E-4AC4-9B44-A458-C394BA2F8995}" srcOrd="1" destOrd="0" presId="urn:microsoft.com/office/officeart/2005/8/layout/pyramid1"/>
    <dgm:cxn modelId="{DD9DBE4C-6FD5-4645-8280-7915A3356B5A}" type="presParOf" srcId="{1BD4007E-106D-184C-930C-DA383DE887FC}" destId="{22E6D29C-3EAE-224F-8EC6-90837AC9132C}" srcOrd="1" destOrd="0" presId="urn:microsoft.com/office/officeart/2005/8/layout/pyramid1"/>
    <dgm:cxn modelId="{6CFB40DE-F8DA-B448-B996-3518D289EF6F}" type="presParOf" srcId="{22E6D29C-3EAE-224F-8EC6-90837AC9132C}" destId="{570ECD48-A719-8C40-9E13-BDECC43874A0}" srcOrd="0" destOrd="0" presId="urn:microsoft.com/office/officeart/2005/8/layout/pyramid1"/>
    <dgm:cxn modelId="{AEF8FB71-BF96-5D46-9DF6-47234411B3E9}" type="presParOf" srcId="{22E6D29C-3EAE-224F-8EC6-90837AC9132C}" destId="{8B3425F1-0D5A-7542-A13F-309B4F9FFBD7}" srcOrd="1" destOrd="0" presId="urn:microsoft.com/office/officeart/2005/8/layout/pyramid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4DC221C-8ADF-8F4C-A4AB-1ED1486C2BAB}">
      <dsp:nvSpPr>
        <dsp:cNvPr id="0" name=""/>
        <dsp:cNvSpPr/>
      </dsp:nvSpPr>
      <dsp:spPr>
        <a:xfrm>
          <a:off x="2057400" y="0"/>
          <a:ext cx="4114800" cy="2910681"/>
        </a:xfrm>
        <a:prstGeom prst="trapezoid">
          <a:avLst>
            <a:gd name="adj" fmla="val 70684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2550" tIns="82550" rIns="82550" bIns="82550" numCol="1" spcCol="1270" anchor="ctr" anchorCtr="0">
          <a:noAutofit/>
        </a:bodyPr>
        <a:lstStyle/>
        <a:p>
          <a:pPr lvl="0" algn="ctr" defTabSz="28892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6500" kern="1200" dirty="0" smtClean="0"/>
            <a:t>Measures of Relative </a:t>
          </a:r>
          <a:r>
            <a:rPr lang="en-US" sz="6500" kern="1200" dirty="0" smtClean="0"/>
            <a:t>Position</a:t>
          </a:r>
          <a:endParaRPr lang="en-US" sz="6500" kern="1200" dirty="0"/>
        </a:p>
      </dsp:txBody>
      <dsp:txXfrm>
        <a:off x="2057400" y="0"/>
        <a:ext cx="4114800" cy="2910681"/>
      </dsp:txXfrm>
    </dsp:sp>
    <dsp:sp modelId="{570ECD48-A719-8C40-9E13-BDECC43874A0}">
      <dsp:nvSpPr>
        <dsp:cNvPr id="0" name=""/>
        <dsp:cNvSpPr/>
      </dsp:nvSpPr>
      <dsp:spPr>
        <a:xfrm>
          <a:off x="0" y="2910681"/>
          <a:ext cx="8229600" cy="2910681"/>
        </a:xfrm>
        <a:prstGeom prst="trapezoid">
          <a:avLst>
            <a:gd name="adj" fmla="val 70684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2550" tIns="82550" rIns="82550" bIns="82550" numCol="1" spcCol="1270" anchor="ctr" anchorCtr="0">
          <a:noAutofit/>
        </a:bodyPr>
        <a:lstStyle/>
        <a:p>
          <a:pPr lvl="0" algn="ctr" defTabSz="28892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6500" kern="1200" smtClean="0"/>
            <a:t>End of Presentation</a:t>
          </a:r>
          <a:endParaRPr lang="en-US" sz="6500" kern="1200"/>
        </a:p>
      </dsp:txBody>
      <dsp:txXfrm>
        <a:off x="1440179" y="2910681"/>
        <a:ext cx="5349240" cy="291068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yramid1">
  <dgm:title val=""/>
  <dgm:desc val=""/>
  <dgm:catLst>
    <dgm:cat type="pyramid" pri="1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pyra">
          <dgm:param type="linDir" val="fromB"/>
          <dgm:param type="txDir" val="fromT"/>
          <dgm:param type="pyraAcctPos" val="aft"/>
          <dgm:param type="pyraAcctTxMar" val="step"/>
          <dgm:param type="pyraAcctBkgdNode" val="acctBkgd"/>
          <dgm:param type="pyraAcctTxNode" val="acctTx"/>
          <dgm:param type="pyraLvlNode" val="level"/>
        </dgm:alg>
      </dgm:if>
      <dgm:else name="Name3">
        <dgm:alg type="pyra">
          <dgm:param type="linDir" val="fromB"/>
          <dgm:param type="txDir" val="fromT"/>
          <dgm:param type="pyraAcctPos" val="bef"/>
          <dgm:param type="pyraAcctTxMar" val="step"/>
          <dgm:param type="pyraAcctBkgdNode" val="acctBkgd"/>
          <dgm:param type="pyraAcctTxNode" val="acctTx"/>
          <dgm:param type="pyraLvlNode" val="level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ptType="all node" func="maxDepth" op="gte" val="2">
        <dgm:constrLst>
          <dgm:constr type="primFontSz" for="des" forName="levelTx" op="equ"/>
          <dgm:constr type="secFontSz" for="des" forName="acctTx" op="equ"/>
          <dgm:constr type="pyraAcctRatio" val="0.32"/>
        </dgm:constrLst>
      </dgm:if>
      <dgm:else name="Name6">
        <dgm:constrLst>
          <dgm:constr type="primFontSz" for="des" forName="levelTx" op="equ"/>
          <dgm:constr type="secFontSz" for="des" forName="acctTx" op="equ"/>
          <dgm:constr type="pyraAcctRatio"/>
        </dgm:constrLst>
      </dgm:else>
    </dgm:choose>
    <dgm:ruleLst/>
    <dgm:forEach name="Name7" axis="ch" ptType="node">
      <dgm:layoutNode name="Name8">
        <dgm:alg type="composite">
          <dgm:param type="horzAlign" val="none"/>
        </dgm:alg>
        <dgm:shape xmlns:r="http://schemas.openxmlformats.org/officeDocument/2006/relationships" r:blip="">
          <dgm:adjLst/>
        </dgm:shape>
        <dgm:presOf/>
        <dgm:choose name="Name9">
          <dgm:if name="Name10" axis="self" ptType="node" func="pos" op="equ" val="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/>
              <dgm:constr type="h" for="ch" forName="levelTx" refType="h" refFor="ch" refForName="level"/>
            </dgm:constrLst>
          </dgm:if>
          <dgm:else name="Name1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 fact="0.65"/>
              <dgm:constr type="h" for="ch" forName="levelTx" refType="h" refFor="ch" refForName="level"/>
            </dgm:constrLst>
          </dgm:else>
        </dgm:choose>
        <dgm:ruleLst/>
        <dgm:choose name="Name12">
          <dgm:if name="Name13" axis="ch" ptType="node" func="cnt" op="gte" val="1">
            <dgm:layoutNode name="acctBkgd" styleLbl="alignAcc1">
              <dgm:alg type="sp"/>
              <dgm:shape xmlns:r="http://schemas.openxmlformats.org/officeDocument/2006/relationships" type="nonIsoscelesTrapezoid" r:blip="">
                <dgm:adjLst/>
              </dgm:shape>
              <dgm:presOf axis="des" ptType="node"/>
              <dgm:constrLst/>
              <dgm:ruleLst/>
            </dgm:layoutNode>
            <dgm:layoutNode name="acctTx" styleLbl="alignAcc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type="nonIsoscelesTrapezoid" r:blip="" hideGeom="1">
                <dgm:adjLst/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3"/>
                <dgm:constr type="bMarg" refType="secFontSz" fact="0.3"/>
                <dgm:constr type="lMarg" refType="secFontSz" fact="0.3"/>
                <dgm:constr type="rMarg" refType="secFontSz" fact="0.3"/>
              </dgm:constrLst>
              <dgm:ruleLst>
                <dgm:rule type="secFontSz" val="5" fact="NaN" max="NaN"/>
              </dgm:ruleLst>
            </dgm:layoutNode>
          </dgm:if>
          <dgm:else name="Name14"/>
        </dgm:choose>
        <dgm:layoutNode name="level">
          <dgm:varLst>
            <dgm:chMax val="1"/>
            <dgm:bulletEnabled val="1"/>
          </dgm:varLst>
          <dgm:alg type="sp"/>
          <dgm:shape xmlns:r="http://schemas.openxmlformats.org/officeDocument/2006/relationships" type="trapezoid" r:blip="">
            <dgm:adjLst/>
          </dgm:shape>
          <dgm:presOf axis="self"/>
          <dgm:constrLst>
            <dgm:constr type="h" val="500"/>
            <dgm:constr type="w" val="1"/>
          </dgm:constrLst>
          <dgm:ruleLst/>
        </dgm:layoutNode>
        <dgm:layoutNode name="levelTx" styleLbl="revTx">
          <dgm:varLst>
            <dgm:chMax val="1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8.wmf"/><Relationship Id="rId4" Type="http://schemas.openxmlformats.org/officeDocument/2006/relationships/image" Target="../media/image9.wmf"/><Relationship Id="rId5" Type="http://schemas.openxmlformats.org/officeDocument/2006/relationships/image" Target="../media/image10.wmf"/><Relationship Id="rId1" Type="http://schemas.openxmlformats.org/officeDocument/2006/relationships/image" Target="../media/image6.emf"/><Relationship Id="rId2" Type="http://schemas.openxmlformats.org/officeDocument/2006/relationships/image" Target="../media/image7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4" Type="http://schemas.openxmlformats.org/officeDocument/2006/relationships/image" Target="../media/image14.emf"/><Relationship Id="rId5" Type="http://schemas.openxmlformats.org/officeDocument/2006/relationships/image" Target="../media/image15.emf"/><Relationship Id="rId1" Type="http://schemas.openxmlformats.org/officeDocument/2006/relationships/image" Target="../media/image11.emf"/><Relationship Id="rId2" Type="http://schemas.openxmlformats.org/officeDocument/2006/relationships/image" Target="../media/image12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9252747-AACE-4AB3-AD6C-7312DB1EC921}" type="datetimeFigureOut">
              <a:rPr lang="en-US" smtClean="0"/>
              <a:t>10/22/15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AD0BF41-17FD-43F1-B3B5-5D96A472EB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90828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9D3853-3188-4398-ABA6-307A6729E8D4}" type="datetime1">
              <a:rPr lang="en-US" smtClean="0"/>
              <a:t>10/22/15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2014 by Alfred P. Rovai, Jason D. Baker, and Michael K. Ponton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22AE74-9504-4F08-A931-E4840DD8D5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44450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0807B9-823A-44D3-A830-9795654C6833}" type="datetime1">
              <a:rPr lang="en-US" smtClean="0"/>
              <a:t>10/22/15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2014 by Alfred P. Rovai, Jason D. Baker, and Michael K. Ponton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22AE74-9504-4F08-A931-E4840DD8D5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59466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9C3463-EF26-4505-A3D6-0AEDC3E83E98}" type="datetime1">
              <a:rPr lang="en-US" smtClean="0"/>
              <a:t>10/22/15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2014 by Alfred P. Rovai, Jason D. Baker, and Michael K. Ponton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22AE74-9504-4F08-A931-E4840DD8D5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07740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596679-7B7E-454E-A95C-517422D3966C}" type="datetime1">
              <a:rPr lang="en-US" smtClean="0"/>
              <a:t>10/22/15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2014 by Alfred P. Rovai, Jason D. Baker, and Michael K. Ponton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22AE74-9504-4F08-A931-E4840DD8D5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17482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30070E-D363-4A9C-B911-D9A463825519}" type="datetime1">
              <a:rPr lang="en-US" smtClean="0"/>
              <a:t>10/22/15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2014 by Alfred P. Rovai, Jason D. Baker, and Michael K. Ponton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22AE74-9504-4F08-A931-E4840DD8D5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20663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B230E1-7F74-4E93-A867-A38B563B8581}" type="datetime1">
              <a:rPr lang="en-US" smtClean="0"/>
              <a:t>10/22/15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2014 by Alfred P. Rovai, Jason D. Baker, and Michael K. Ponton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22AE74-9504-4F08-A931-E4840DD8D5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25957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56A8B3-707A-4C07-A3A9-C9341EB252BF}" type="datetime1">
              <a:rPr lang="en-US" smtClean="0"/>
              <a:t>10/22/15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2014 by Alfred P. Rovai, Jason D. Baker, and Michael K. Ponton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22AE74-9504-4F08-A931-E4840DD8D5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01219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D16A4-BEE0-4D5E-9504-098B3B1FCA6F}" type="datetime1">
              <a:rPr lang="en-US" smtClean="0"/>
              <a:t>10/22/15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2014 by Alfred P. Rovai, Jason D. Baker, and Michael K. Ponton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22AE74-9504-4F08-A931-E4840DD8D5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29757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87DDE4-DA66-47F5-B123-60C0B0D7E1BE}" type="datetime1">
              <a:rPr lang="en-US" smtClean="0"/>
              <a:t>10/22/15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2014 by Alfred P. Rovai, Jason D. Baker, and Michael K. Ponton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22AE74-9504-4F08-A931-E4840DD8D5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65011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8B7D93-0BE6-4CF8-9B57-C245C6C87181}" type="datetime1">
              <a:rPr lang="en-US" smtClean="0"/>
              <a:t>10/22/15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2014 by Alfred P. Rovai, Jason D. Baker, and Michael K. Ponton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22AE74-9504-4F08-A931-E4840DD8D5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73526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166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9F85E7-6387-462E-9934-6C92A8736218}" type="datetime1">
              <a:rPr lang="en-US" smtClean="0"/>
              <a:t>10/22/15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Copyright 2014 by Alfred P. Rovai, Jason D. Baker, and Michael K. Ponton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22AE74-9504-4F08-A931-E4840DD8D5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71075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</p:sldLayoutIdLst>
  <p:hf sldNum="0"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emf"/><Relationship Id="rId3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11" Type="http://schemas.openxmlformats.org/officeDocument/2006/relationships/oleObject" Target="../embeddings/oleObject11.bin"/><Relationship Id="rId12" Type="http://schemas.openxmlformats.org/officeDocument/2006/relationships/image" Target="../media/image15.emf"/><Relationship Id="rId1" Type="http://schemas.openxmlformats.org/officeDocument/2006/relationships/vmlDrawing" Target="../drawings/vmlDrawing3.vml"/><Relationship Id="rId2" Type="http://schemas.openxmlformats.org/officeDocument/2006/relationships/slideLayout" Target="../slideLayouts/slideLayout1.xml"/><Relationship Id="rId3" Type="http://schemas.openxmlformats.org/officeDocument/2006/relationships/oleObject" Target="../embeddings/oleObject7.bin"/><Relationship Id="rId4" Type="http://schemas.openxmlformats.org/officeDocument/2006/relationships/image" Target="../media/image11.emf"/><Relationship Id="rId5" Type="http://schemas.openxmlformats.org/officeDocument/2006/relationships/oleObject" Target="../embeddings/oleObject8.bin"/><Relationship Id="rId6" Type="http://schemas.openxmlformats.org/officeDocument/2006/relationships/image" Target="../media/image12.emf"/><Relationship Id="rId7" Type="http://schemas.openxmlformats.org/officeDocument/2006/relationships/oleObject" Target="../embeddings/oleObject9.bin"/><Relationship Id="rId8" Type="http://schemas.openxmlformats.org/officeDocument/2006/relationships/image" Target="../media/image13.emf"/><Relationship Id="rId9" Type="http://schemas.openxmlformats.org/officeDocument/2006/relationships/oleObject" Target="../embeddings/oleObject10.bin"/><Relationship Id="rId10" Type="http://schemas.openxmlformats.org/officeDocument/2006/relationships/image" Target="../media/image14.emf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6.png"/><Relationship Id="rId3" Type="http://schemas.openxmlformats.org/officeDocument/2006/relationships/hyperlink" Target="http://www.watertreepress.com/stats" TargetMode="Externa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7.png"/><Relationship Id="rId3" Type="http://schemas.openxmlformats.org/officeDocument/2006/relationships/image" Target="../media/image18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6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6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6.png"/><Relationship Id="rId3" Type="http://schemas.openxmlformats.org/officeDocument/2006/relationships/image" Target="../media/image19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4" Type="http://schemas.openxmlformats.org/officeDocument/2006/relationships/diagramQuickStyle" Target="../diagrams/quickStyle1.xml"/><Relationship Id="rId5" Type="http://schemas.openxmlformats.org/officeDocument/2006/relationships/diagramColors" Target="../diagrams/colors1.xml"/><Relationship Id="rId6" Type="http://schemas.microsoft.com/office/2007/relationships/diagramDrawing" Target="../diagrams/drawing1.xml"/><Relationship Id="rId1" Type="http://schemas.openxmlformats.org/officeDocument/2006/relationships/slideLayout" Target="../slideLayouts/slideLayout1.xml"/><Relationship Id="rId2" Type="http://schemas.openxmlformats.org/officeDocument/2006/relationships/diagramData" Target="../diagrams/data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4" Type="http://schemas.openxmlformats.org/officeDocument/2006/relationships/oleObject" Target="../embeddings/oleObject1.bin"/><Relationship Id="rId5" Type="http://schemas.openxmlformats.org/officeDocument/2006/relationships/image" Target="../media/image5.emf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1" Type="http://schemas.openxmlformats.org/officeDocument/2006/relationships/oleObject" Target="../embeddings/oleObject6.bin"/><Relationship Id="rId12" Type="http://schemas.openxmlformats.org/officeDocument/2006/relationships/image" Target="../media/image10.wmf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1.xml"/><Relationship Id="rId3" Type="http://schemas.openxmlformats.org/officeDocument/2006/relationships/oleObject" Target="../embeddings/oleObject2.bin"/><Relationship Id="rId4" Type="http://schemas.openxmlformats.org/officeDocument/2006/relationships/image" Target="../media/image6.emf"/><Relationship Id="rId5" Type="http://schemas.openxmlformats.org/officeDocument/2006/relationships/oleObject" Target="../embeddings/oleObject3.bin"/><Relationship Id="rId6" Type="http://schemas.openxmlformats.org/officeDocument/2006/relationships/image" Target="../media/image7.wmf"/><Relationship Id="rId7" Type="http://schemas.openxmlformats.org/officeDocument/2006/relationships/oleObject" Target="../embeddings/oleObject4.bin"/><Relationship Id="rId8" Type="http://schemas.openxmlformats.org/officeDocument/2006/relationships/image" Target="../media/image8.wmf"/><Relationship Id="rId9" Type="http://schemas.openxmlformats.org/officeDocument/2006/relationships/oleObject" Target="../embeddings/oleObject5.bin"/><Relationship Id="rId10" Type="http://schemas.openxmlformats.org/officeDocument/2006/relationships/image" Target="../media/image9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2400" i="1" dirty="0" smtClean="0">
                <a:latin typeface="Times New Roman" pitchFamily="18" charset="0"/>
                <a:cs typeface="Times New Roman" pitchFamily="18" charset="0"/>
              </a:rPr>
              <a:t>Statistical Fundamentals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: </a:t>
            </a:r>
            <a:br>
              <a:rPr lang="en-US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2400" i="1" dirty="0" smtClean="0">
                <a:latin typeface="Times New Roman" pitchFamily="18" charset="0"/>
                <a:cs typeface="Times New Roman" pitchFamily="18" charset="0"/>
              </a:rPr>
              <a:t>Using Microsoft Excel for </a:t>
            </a:r>
            <a:r>
              <a:rPr lang="en-US" sz="2400" i="1" dirty="0" err="1" smtClean="0">
                <a:latin typeface="Times New Roman" pitchFamily="18" charset="0"/>
                <a:cs typeface="Times New Roman" pitchFamily="18" charset="0"/>
              </a:rPr>
              <a:t>Univariate</a:t>
            </a:r>
            <a:r>
              <a:rPr lang="en-US" sz="2400" i="1" dirty="0" smtClean="0">
                <a:latin typeface="Times New Roman" pitchFamily="18" charset="0"/>
                <a:cs typeface="Times New Roman" pitchFamily="18" charset="0"/>
              </a:rPr>
              <a:t> and Bivariate Analysis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Alfred P. Rovai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57600" y="2316908"/>
            <a:ext cx="5257800" cy="1981199"/>
          </a:xfrm>
        </p:spPr>
        <p:txBody>
          <a:bodyPr>
            <a:normAutofit fontScale="77500" lnSpcReduction="20000"/>
          </a:bodyPr>
          <a:lstStyle/>
          <a:p>
            <a:pPr marL="0" indent="0" algn="ctr">
              <a:buNone/>
            </a:pPr>
            <a:r>
              <a:rPr lang="en-US" sz="4300" dirty="0" smtClean="0">
                <a:latin typeface="Times New Roman" pitchFamily="18" charset="0"/>
                <a:cs typeface="Times New Roman" pitchFamily="18" charset="0"/>
              </a:rPr>
              <a:t>Descriptive Statistics – Measures of Relative Position</a:t>
            </a:r>
          </a:p>
          <a:p>
            <a:pPr marL="0" indent="0" algn="ctr">
              <a:buNone/>
            </a:pPr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PowerPoint Prepared by </a:t>
            </a:r>
            <a:br>
              <a:rPr lang="en-US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Alfred P. Rovai</a:t>
            </a:r>
            <a:br>
              <a:rPr lang="en-US" sz="2400" dirty="0" smtClean="0">
                <a:latin typeface="Times New Roman" pitchFamily="18" charset="0"/>
                <a:cs typeface="Times New Roman" pitchFamily="18" charset="0"/>
              </a:rPr>
            </a:b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600200" y="6356350"/>
            <a:ext cx="6096000" cy="365125"/>
          </a:xfrm>
        </p:spPr>
        <p:txBody>
          <a:bodyPr/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Presentation  </a:t>
            </a:r>
            <a:r>
              <a:rPr lang="en-US" dirty="0" smtClean="0">
                <a:latin typeface="Times New Roman"/>
                <a:cs typeface="Times New Roman"/>
              </a:rPr>
              <a:t>©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2015 by Alfred P. Rovai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" name="Picture 9" descr="watertree press logo white.ep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7800" y="4442731"/>
            <a:ext cx="2133600" cy="72341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066800" y="5791200"/>
            <a:ext cx="7010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>
                <a:latin typeface="Times New Roman"/>
                <a:cs typeface="Times New Roman"/>
              </a:rPr>
              <a:t>Microsoft® Excel® Screen </a:t>
            </a:r>
            <a:r>
              <a:rPr lang="en-US" sz="1200" dirty="0">
                <a:latin typeface="Times New Roman"/>
                <a:cs typeface="Times New Roman"/>
              </a:rPr>
              <a:t>P</a:t>
            </a:r>
            <a:r>
              <a:rPr lang="en-US" sz="1200" dirty="0" smtClean="0">
                <a:latin typeface="Times New Roman"/>
                <a:cs typeface="Times New Roman"/>
              </a:rPr>
              <a:t>rints </a:t>
            </a:r>
            <a:r>
              <a:rPr lang="en-US" sz="1200" dirty="0">
                <a:latin typeface="Times New Roman"/>
                <a:cs typeface="Times New Roman"/>
              </a:rPr>
              <a:t>Courtesy of </a:t>
            </a:r>
            <a:r>
              <a:rPr lang="en-US" sz="1200" dirty="0" smtClean="0">
                <a:latin typeface="Times New Roman"/>
                <a:cs typeface="Times New Roman"/>
              </a:rPr>
              <a:t>Microsoft Corporation.</a:t>
            </a:r>
            <a:endParaRPr lang="en-US" sz="1200" dirty="0">
              <a:latin typeface="Times New Roman"/>
              <a:cs typeface="Times New Roman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1683091"/>
            <a:ext cx="2838278" cy="3581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15996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>
            <a:normAutofit/>
          </a:bodyPr>
          <a:lstStyle/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Calculating</a:t>
            </a:r>
            <a:r>
              <a:rPr lang="en-US" sz="24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Raw Scores from </a:t>
            </a:r>
            <a:r>
              <a:rPr lang="en-US" sz="2400" i="1" dirty="0" smtClean="0">
                <a:latin typeface="Times New Roman" pitchFamily="18" charset="0"/>
                <a:cs typeface="Times New Roman" pitchFamily="18" charset="0"/>
              </a:rPr>
              <a:t>z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-Scores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600200" y="6356350"/>
            <a:ext cx="6096000" cy="365125"/>
          </a:xfrm>
        </p:spPr>
        <p:txBody>
          <a:bodyPr/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Copyright 2015 by Alfred P. Rovai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Oval 6"/>
          <p:cNvSpPr/>
          <p:nvPr/>
        </p:nvSpPr>
        <p:spPr>
          <a:xfrm>
            <a:off x="1524000" y="1905000"/>
            <a:ext cx="990600" cy="228601"/>
          </a:xfrm>
          <a:prstGeom prst="ellipse">
            <a:avLst/>
          </a:prstGeom>
          <a:noFill/>
          <a:ln w="28575">
            <a:solidFill>
              <a:srgbClr val="00166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6858000" y="5791200"/>
            <a:ext cx="762000" cy="402771"/>
          </a:xfrm>
          <a:prstGeom prst="ellipse">
            <a:avLst/>
          </a:prstGeom>
          <a:noFill/>
          <a:ln w="28575">
            <a:solidFill>
              <a:srgbClr val="00166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/>
          </p:nvPr>
        </p:nvGraphicFramePr>
        <p:xfrm>
          <a:off x="457200" y="1524000"/>
          <a:ext cx="8229600" cy="3139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45920"/>
                <a:gridCol w="1645920"/>
                <a:gridCol w="1645920"/>
                <a:gridCol w="1645920"/>
                <a:gridCol w="1645920"/>
              </a:tblGrid>
              <a:tr h="1066800">
                <a:tc>
                  <a:txBody>
                    <a:bodyPr/>
                    <a:lstStyle/>
                    <a:p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8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solidFill>
                            <a:schemeClr val="tx2"/>
                          </a:solidFill>
                        </a:rPr>
                        <a:t>-.94</a:t>
                      </a:r>
                      <a:endParaRPr lang="en-US" sz="2800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solidFill>
                            <a:schemeClr val="tx2"/>
                          </a:solidFill>
                        </a:rPr>
                        <a:t>6.22</a:t>
                      </a:r>
                      <a:endParaRPr lang="en-US" sz="2800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solidFill>
                            <a:schemeClr val="tx2"/>
                          </a:solidFill>
                        </a:rPr>
                        <a:t>-5.85</a:t>
                      </a:r>
                      <a:endParaRPr lang="en-US" sz="2800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solidFill>
                            <a:schemeClr val="tx2"/>
                          </a:solidFill>
                        </a:rPr>
                        <a:t>28.84</a:t>
                      </a:r>
                      <a:endParaRPr lang="en-US" sz="2800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solidFill>
                            <a:schemeClr val="tx2"/>
                          </a:solidFill>
                        </a:rPr>
                        <a:t>22.99</a:t>
                      </a:r>
                      <a:endParaRPr lang="en-US" sz="2800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solidFill>
                            <a:schemeClr val="tx2"/>
                          </a:solidFill>
                        </a:rPr>
                        <a:t>-1.10</a:t>
                      </a:r>
                      <a:endParaRPr lang="en-US" sz="2800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solidFill>
                            <a:schemeClr val="tx2"/>
                          </a:solidFill>
                        </a:rPr>
                        <a:t>6.22</a:t>
                      </a:r>
                      <a:endParaRPr lang="en-US" sz="2800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solidFill>
                            <a:schemeClr val="tx2"/>
                          </a:solidFill>
                        </a:rPr>
                        <a:t>-6.84</a:t>
                      </a:r>
                      <a:endParaRPr lang="en-US" sz="2800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solidFill>
                            <a:schemeClr val="tx2"/>
                          </a:solidFill>
                        </a:rPr>
                        <a:t>28.84</a:t>
                      </a:r>
                      <a:endParaRPr lang="en-US" sz="2800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solidFill>
                            <a:schemeClr val="tx2"/>
                          </a:solidFill>
                        </a:rPr>
                        <a:t>22</a:t>
                      </a:r>
                      <a:endParaRPr lang="en-US" sz="2800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solidFill>
                            <a:schemeClr val="tx2"/>
                          </a:solidFill>
                        </a:rPr>
                        <a:t>.67</a:t>
                      </a:r>
                      <a:endParaRPr lang="en-US" sz="2800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solidFill>
                            <a:schemeClr val="tx2"/>
                          </a:solidFill>
                        </a:rPr>
                        <a:t>6.22</a:t>
                      </a:r>
                      <a:endParaRPr lang="en-US" sz="2800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solidFill>
                            <a:schemeClr val="tx2"/>
                          </a:solidFill>
                        </a:rPr>
                        <a:t>4.17</a:t>
                      </a:r>
                      <a:endParaRPr lang="en-US" sz="2800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solidFill>
                            <a:schemeClr val="tx2"/>
                          </a:solidFill>
                        </a:rPr>
                        <a:t>28.84</a:t>
                      </a:r>
                      <a:endParaRPr lang="en-US" sz="2800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solidFill>
                            <a:schemeClr val="tx2"/>
                          </a:solidFill>
                        </a:rPr>
                        <a:t>33.01</a:t>
                      </a:r>
                      <a:endParaRPr lang="en-US" sz="2800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solidFill>
                            <a:schemeClr val="tx2"/>
                          </a:solidFill>
                        </a:rPr>
                        <a:t>-1.58</a:t>
                      </a:r>
                      <a:endParaRPr lang="en-US" sz="2800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solidFill>
                            <a:schemeClr val="tx2"/>
                          </a:solidFill>
                        </a:rPr>
                        <a:t>6.22</a:t>
                      </a:r>
                      <a:endParaRPr lang="en-US" sz="2800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solidFill>
                            <a:schemeClr val="tx2"/>
                          </a:solidFill>
                        </a:rPr>
                        <a:t>-9.83</a:t>
                      </a:r>
                      <a:endParaRPr lang="en-US" sz="2800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solidFill>
                            <a:schemeClr val="tx2"/>
                          </a:solidFill>
                        </a:rPr>
                        <a:t>28.84</a:t>
                      </a:r>
                      <a:endParaRPr lang="en-US" sz="2800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solidFill>
                            <a:schemeClr val="tx2"/>
                          </a:solidFill>
                        </a:rPr>
                        <a:t>19.01</a:t>
                      </a:r>
                      <a:endParaRPr lang="en-US" sz="2800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1" name="Object 1025"/>
          <p:cNvGraphicFramePr>
            <a:graphicFrameLocks noChangeAspect="1"/>
          </p:cNvGraphicFramePr>
          <p:nvPr>
            <p:extLst/>
          </p:nvPr>
        </p:nvGraphicFramePr>
        <p:xfrm>
          <a:off x="2438400" y="1752600"/>
          <a:ext cx="871537" cy="59751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8" name="Equation" r:id="rId3" imgW="241300" imgH="165100" progId="Equation.3">
                  <p:embed/>
                </p:oleObj>
              </mc:Choice>
              <mc:Fallback>
                <p:oleObj name="Equation" r:id="rId3" imgW="241300" imgH="1651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38400" y="1752600"/>
                        <a:ext cx="871537" cy="59751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1024"/>
          <p:cNvGraphicFramePr>
            <a:graphicFrameLocks noChangeAspect="1"/>
          </p:cNvGraphicFramePr>
          <p:nvPr>
            <p:extLst/>
          </p:nvPr>
        </p:nvGraphicFramePr>
        <p:xfrm>
          <a:off x="973138" y="1654175"/>
          <a:ext cx="490537" cy="5984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9" name="Equation" r:id="rId5" imgW="114300" imgH="139700" progId="Equation.3">
                  <p:embed/>
                </p:oleObj>
              </mc:Choice>
              <mc:Fallback>
                <p:oleObj name="Equation" r:id="rId5" imgW="114300" imgH="1397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73138" y="1654175"/>
                        <a:ext cx="490537" cy="5984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ct 1026"/>
          <p:cNvGraphicFramePr>
            <a:graphicFrameLocks noChangeAspect="1"/>
          </p:cNvGraphicFramePr>
          <p:nvPr>
            <p:extLst/>
          </p:nvPr>
        </p:nvGraphicFramePr>
        <p:xfrm>
          <a:off x="4089400" y="1787525"/>
          <a:ext cx="889000" cy="482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0" name="Equation" r:id="rId7" imgW="304800" imgH="165100" progId="Equation.3">
                  <p:embed/>
                </p:oleObj>
              </mc:Choice>
              <mc:Fallback>
                <p:oleObj name="Equation" r:id="rId7" imgW="304800" imgH="1651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89400" y="1787525"/>
                        <a:ext cx="889000" cy="482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Object 1027"/>
          <p:cNvGraphicFramePr>
            <a:graphicFrameLocks noChangeAspect="1"/>
          </p:cNvGraphicFramePr>
          <p:nvPr>
            <p:extLst/>
          </p:nvPr>
        </p:nvGraphicFramePr>
        <p:xfrm>
          <a:off x="5843588" y="1752600"/>
          <a:ext cx="563562" cy="6048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1" name="Equation" r:id="rId9" imgW="165100" imgH="177800" progId="Equation.3">
                  <p:embed/>
                </p:oleObj>
              </mc:Choice>
              <mc:Fallback>
                <p:oleObj name="Equation" r:id="rId9" imgW="165100" imgH="177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43588" y="1752600"/>
                        <a:ext cx="563562" cy="6048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457200" y="4953000"/>
            <a:ext cx="8229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Differences (</a:t>
            </a:r>
            <a:r>
              <a:rPr lang="en-US" sz="2400" dirty="0" smtClean="0"/>
              <a:t>±.01) in calculated raw scores and actual raw scores are the result of rounding.</a:t>
            </a:r>
            <a:endParaRPr lang="en-US" sz="2400" dirty="0"/>
          </a:p>
        </p:txBody>
      </p:sp>
      <p:graphicFrame>
        <p:nvGraphicFramePr>
          <p:cNvPr id="13" name="Object 1024"/>
          <p:cNvGraphicFramePr>
            <a:graphicFrameLocks noChangeAspect="1"/>
          </p:cNvGraphicFramePr>
          <p:nvPr>
            <p:extLst/>
          </p:nvPr>
        </p:nvGraphicFramePr>
        <p:xfrm>
          <a:off x="7086600" y="1905000"/>
          <a:ext cx="1524000" cy="38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2" name="Equation" r:id="rId11" imgW="800100" imgH="190500" progId="Equation.3">
                  <p:embed/>
                </p:oleObj>
              </mc:Choice>
              <mc:Fallback>
                <p:oleObj name="Equation" r:id="rId11" imgW="800100" imgH="1905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86600" y="1905000"/>
                        <a:ext cx="1524000" cy="381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237658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600200" y="6356350"/>
            <a:ext cx="6096000" cy="365125"/>
          </a:xfrm>
        </p:spPr>
        <p:txBody>
          <a:bodyPr/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Copyright 2015 by Alfred P. Rovai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Oval 12"/>
          <p:cNvSpPr/>
          <p:nvPr/>
        </p:nvSpPr>
        <p:spPr>
          <a:xfrm>
            <a:off x="2286000" y="5715000"/>
            <a:ext cx="1371600" cy="457200"/>
          </a:xfrm>
          <a:prstGeom prst="ellipse">
            <a:avLst/>
          </a:prstGeom>
          <a:noFill/>
          <a:ln w="28575">
            <a:solidFill>
              <a:srgbClr val="00166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2362200"/>
            <a:ext cx="6036733" cy="304800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742715" y="828159"/>
            <a:ext cx="7571642" cy="646331"/>
          </a:xfrm>
          <a:prstGeom prst="rect">
            <a:avLst/>
          </a:prstGeom>
          <a:solidFill>
            <a:srgbClr val="001667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 Open the dataset </a:t>
            </a:r>
            <a:r>
              <a:rPr lang="en-US" i="1" dirty="0" err="1" smtClean="0"/>
              <a:t>Motivation.xlsx</a:t>
            </a:r>
            <a:r>
              <a:rPr lang="en-US" dirty="0" smtClean="0"/>
              <a:t>.</a:t>
            </a:r>
          </a:p>
          <a:p>
            <a:pPr algn="ctr"/>
            <a:r>
              <a:rPr lang="en-US" dirty="0" smtClean="0"/>
              <a:t>Click the worksheet Descriptive Statistics tab (at the bottom of the worksheet).  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2032986" y="1532930"/>
            <a:ext cx="4991100" cy="646331"/>
          </a:xfrm>
          <a:prstGeom prst="rect">
            <a:avLst/>
          </a:prstGeom>
          <a:solidFill>
            <a:schemeClr val="bg1"/>
          </a:solidFill>
          <a:ln w="38100" cmpd="sng">
            <a:solidFill>
              <a:srgbClr val="001667"/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 smtClean="0">
                <a:solidFill>
                  <a:srgbClr val="001667"/>
                </a:solidFill>
              </a:rPr>
              <a:t>File available at </a:t>
            </a:r>
            <a:r>
              <a:rPr lang="en-US" dirty="0" smtClean="0">
                <a:solidFill>
                  <a:srgbClr val="001667"/>
                </a:solidFill>
                <a:hlinkClick r:id="rId3"/>
              </a:rPr>
              <a:t>http://www.watertreepress.com/stats</a:t>
            </a:r>
            <a:endParaRPr lang="en-US" dirty="0" smtClean="0">
              <a:solidFill>
                <a:srgbClr val="001667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248400" y="3276600"/>
            <a:ext cx="2580073" cy="1477328"/>
          </a:xfrm>
          <a:prstGeom prst="rect">
            <a:avLst/>
          </a:prstGeom>
          <a:solidFill>
            <a:srgbClr val="001667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TASK</a:t>
            </a:r>
          </a:p>
          <a:p>
            <a:pPr algn="ctr"/>
            <a:r>
              <a:rPr lang="en-US" dirty="0" smtClean="0"/>
              <a:t> Convert classroom community (</a:t>
            </a:r>
            <a:r>
              <a:rPr lang="en-US" dirty="0" err="1" smtClean="0"/>
              <a:t>c_community</a:t>
            </a:r>
            <a:r>
              <a:rPr lang="en-US" dirty="0" smtClean="0"/>
              <a:t>) raw scores into </a:t>
            </a:r>
            <a:r>
              <a:rPr lang="en-US" i="1" dirty="0" smtClean="0"/>
              <a:t>z</a:t>
            </a:r>
            <a:r>
              <a:rPr lang="en-US" dirty="0" smtClean="0"/>
              <a:t>-scores.</a:t>
            </a:r>
          </a:p>
        </p:txBody>
      </p:sp>
    </p:spTree>
    <p:extLst>
      <p:ext uri="{BB962C8B-B14F-4D97-AF65-F5344CB8AC3E}">
        <p14:creationId xmlns:p14="http://schemas.microsoft.com/office/powerpoint/2010/main" val="5545908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897846"/>
            <a:ext cx="5029200" cy="3010848"/>
          </a:xfrm>
          <a:prstGeom prst="rect">
            <a:avLst/>
          </a:prstGeo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600200" y="6356350"/>
            <a:ext cx="6096000" cy="365125"/>
          </a:xfrm>
        </p:spPr>
        <p:txBody>
          <a:bodyPr/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Copyright 2015 by Alfred P. Rovai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9401" y="897846"/>
            <a:ext cx="1426192" cy="3010848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0" y="3978360"/>
            <a:ext cx="8763000" cy="2308324"/>
          </a:xfrm>
          <a:prstGeom prst="rect">
            <a:avLst/>
          </a:prstGeom>
          <a:solidFill>
            <a:srgbClr val="001667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/>
              <a:t>Excel includes the following function that converts raw scores to z-scores:</a:t>
            </a:r>
            <a:endParaRPr lang="en-US" sz="1600" dirty="0"/>
          </a:p>
          <a:p>
            <a:pPr algn="ctr"/>
            <a:endParaRPr lang="en-US" sz="1600" dirty="0" smtClean="0"/>
          </a:p>
          <a:p>
            <a:pPr algn="ctr"/>
            <a:r>
              <a:rPr lang="en-US" sz="1600" dirty="0" smtClean="0"/>
              <a:t>STANDARDIZE</a:t>
            </a:r>
            <a:r>
              <a:rPr lang="en-US" sz="1600" dirty="0"/>
              <a:t>(</a:t>
            </a:r>
            <a:r>
              <a:rPr lang="en-US" sz="1600" dirty="0" err="1"/>
              <a:t>number,AVERAGE</a:t>
            </a:r>
            <a:r>
              <a:rPr lang="en-US" sz="1600" dirty="0"/>
              <a:t>(number1,number2,...),</a:t>
            </a:r>
            <a:r>
              <a:rPr lang="en-US" sz="1600" dirty="0" smtClean="0"/>
              <a:t>STDEV.P(</a:t>
            </a:r>
            <a:r>
              <a:rPr lang="en-US" sz="1600" dirty="0"/>
              <a:t>number1,number2,...)). Returns a standardized value</a:t>
            </a:r>
            <a:r>
              <a:rPr lang="en-US" sz="1600" dirty="0" smtClean="0"/>
              <a:t>.</a:t>
            </a:r>
            <a:endParaRPr lang="en-US" sz="1600" dirty="0"/>
          </a:p>
          <a:p>
            <a:pPr algn="ctr"/>
            <a:endParaRPr lang="en-US" sz="1600" dirty="0" smtClean="0"/>
          </a:p>
          <a:p>
            <a:pPr algn="ctr"/>
            <a:r>
              <a:rPr lang="en-US" sz="1600" dirty="0" smtClean="0"/>
              <a:t>Enter the following formula in cell F2:</a:t>
            </a:r>
          </a:p>
          <a:p>
            <a:pPr algn="ctr"/>
            <a:r>
              <a:rPr lang="en-US" sz="1600" dirty="0"/>
              <a:t>=STANDARDIZE(A2,AVERAGE(A$2:A$170),</a:t>
            </a:r>
            <a:r>
              <a:rPr lang="en-US" sz="1600" dirty="0" smtClean="0"/>
              <a:t>STDEV.P(</a:t>
            </a:r>
            <a:r>
              <a:rPr lang="en-US" sz="1600" dirty="0"/>
              <a:t>A$2:A$170)</a:t>
            </a:r>
            <a:r>
              <a:rPr lang="en-US" sz="1600" dirty="0" smtClean="0"/>
              <a:t>).</a:t>
            </a:r>
          </a:p>
          <a:p>
            <a:pPr algn="ctr"/>
            <a:r>
              <a:rPr lang="en-US" sz="1600" dirty="0" smtClean="0"/>
              <a:t>Click on cell F2, hold the Shift key down, and click on cell F170 in order to select the range F2:F170.</a:t>
            </a:r>
          </a:p>
          <a:p>
            <a:pPr algn="ctr"/>
            <a:r>
              <a:rPr lang="en-US" sz="1600" dirty="0" smtClean="0"/>
              <a:t>Using the Excel Edit menu, select Fill Down. The </a:t>
            </a:r>
            <a:r>
              <a:rPr lang="en-US" sz="1600" i="1" dirty="0" smtClean="0"/>
              <a:t>z</a:t>
            </a:r>
            <a:r>
              <a:rPr lang="en-US" sz="1600" dirty="0" smtClean="0"/>
              <a:t>-scores are displayed in column F.</a:t>
            </a:r>
            <a:endParaRPr lang="en-US" sz="1600" dirty="0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57200" y="32426"/>
            <a:ext cx="8229600" cy="868362"/>
          </a:xfrm>
        </p:spPr>
        <p:txBody>
          <a:bodyPr>
            <a:normAutofit/>
          </a:bodyPr>
          <a:lstStyle/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Calculating</a:t>
            </a:r>
            <a:r>
              <a:rPr lang="en-US" sz="2400" i="1" dirty="0" smtClean="0">
                <a:latin typeface="Times New Roman" pitchFamily="18" charset="0"/>
                <a:cs typeface="Times New Roman" pitchFamily="18" charset="0"/>
              </a:rPr>
              <a:t> z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-Scores from Raw Scores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77975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600200" y="6356350"/>
            <a:ext cx="6096000" cy="365125"/>
          </a:xfrm>
        </p:spPr>
        <p:txBody>
          <a:bodyPr/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Copyright 2015 by Alfred P. Rovai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1158260"/>
            <a:ext cx="6036733" cy="304800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1828800" y="1767860"/>
            <a:ext cx="5943600" cy="3111818"/>
          </a:xfrm>
          <a:prstGeom prst="upArrowCallout">
            <a:avLst/>
          </a:prstGeom>
          <a:solidFill>
            <a:srgbClr val="001667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An alternative method is to use the z-score mathematical formula</a:t>
            </a:r>
          </a:p>
          <a:p>
            <a:pPr algn="ctr"/>
            <a:r>
              <a:rPr lang="en-US" i="1" dirty="0" smtClean="0"/>
              <a:t>Z</a:t>
            </a:r>
            <a:r>
              <a:rPr lang="en-US" dirty="0" smtClean="0"/>
              <a:t> </a:t>
            </a:r>
            <a:r>
              <a:rPr lang="en-US" dirty="0"/>
              <a:t>= (</a:t>
            </a:r>
            <a:r>
              <a:rPr lang="en-US" i="1" dirty="0"/>
              <a:t>X</a:t>
            </a:r>
            <a:r>
              <a:rPr lang="en-US" dirty="0"/>
              <a:t> – x̄)/</a:t>
            </a:r>
            <a:r>
              <a:rPr lang="en-US" i="1" dirty="0" smtClean="0"/>
              <a:t>SD</a:t>
            </a:r>
            <a:r>
              <a:rPr lang="en-US" dirty="0" smtClean="0"/>
              <a:t>.</a:t>
            </a:r>
          </a:p>
          <a:p>
            <a:pPr algn="ctr"/>
            <a:r>
              <a:rPr lang="en-US" dirty="0" smtClean="0"/>
              <a:t>First, calculate the c-community mean in cell D2 using </a:t>
            </a:r>
            <a:r>
              <a:rPr lang="en-US" dirty="0"/>
              <a:t>the formula </a:t>
            </a:r>
            <a:endParaRPr lang="en-US" dirty="0" smtClean="0"/>
          </a:p>
          <a:p>
            <a:pPr algn="ctr"/>
            <a:r>
              <a:rPr lang="en-US" dirty="0" smtClean="0"/>
              <a:t>=</a:t>
            </a:r>
            <a:r>
              <a:rPr lang="en-US" dirty="0"/>
              <a:t>AVERAGE(A2:A170</a:t>
            </a:r>
            <a:r>
              <a:rPr lang="en-US" dirty="0" smtClean="0"/>
              <a:t>).</a:t>
            </a:r>
          </a:p>
          <a:p>
            <a:pPr algn="ctr"/>
            <a:r>
              <a:rPr lang="en-US" dirty="0" smtClean="0"/>
              <a:t>The mean is 28.84.</a:t>
            </a:r>
            <a:endParaRPr lang="en-US" dirty="0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57200" y="32426"/>
            <a:ext cx="8229600" cy="868362"/>
          </a:xfrm>
        </p:spPr>
        <p:txBody>
          <a:bodyPr>
            <a:normAutofit/>
          </a:bodyPr>
          <a:lstStyle/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Calculating</a:t>
            </a:r>
            <a:r>
              <a:rPr lang="en-US" sz="2400" i="1" dirty="0" smtClean="0">
                <a:latin typeface="Times New Roman" pitchFamily="18" charset="0"/>
                <a:cs typeface="Times New Roman" pitchFamily="18" charset="0"/>
              </a:rPr>
              <a:t> z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-Scores from Raw Scores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049475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600200" y="6356350"/>
            <a:ext cx="6096000" cy="365125"/>
          </a:xfrm>
        </p:spPr>
        <p:txBody>
          <a:bodyPr/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Copyright 2013 by Alfred P. Rovai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918622"/>
            <a:ext cx="6036733" cy="304800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1676400" y="2595022"/>
            <a:ext cx="6019800" cy="1838801"/>
          </a:xfrm>
          <a:prstGeom prst="upArrowCallout">
            <a:avLst/>
          </a:prstGeom>
          <a:solidFill>
            <a:srgbClr val="001667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Next, calculate the c-community standard deviation in cell D8 using </a:t>
            </a:r>
            <a:r>
              <a:rPr lang="en-US" dirty="0"/>
              <a:t>the formula </a:t>
            </a:r>
            <a:endParaRPr lang="en-US" dirty="0" smtClean="0"/>
          </a:p>
          <a:p>
            <a:pPr algn="ctr"/>
            <a:r>
              <a:rPr lang="en-US" dirty="0"/>
              <a:t>=</a:t>
            </a:r>
            <a:r>
              <a:rPr lang="en-US" dirty="0" smtClean="0"/>
              <a:t>STDEV.P(</a:t>
            </a:r>
            <a:r>
              <a:rPr lang="en-US" dirty="0"/>
              <a:t>A2:A170). </a:t>
            </a:r>
            <a:endParaRPr lang="en-US" dirty="0" smtClean="0"/>
          </a:p>
          <a:p>
            <a:pPr algn="ctr"/>
            <a:r>
              <a:rPr lang="en-US" dirty="0" smtClean="0"/>
              <a:t>The standard deviation is 6.22.</a:t>
            </a:r>
            <a:endParaRPr lang="en-US" dirty="0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57200" y="32426"/>
            <a:ext cx="8229600" cy="868362"/>
          </a:xfrm>
        </p:spPr>
        <p:txBody>
          <a:bodyPr>
            <a:normAutofit/>
          </a:bodyPr>
          <a:lstStyle/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Calculating</a:t>
            </a:r>
            <a:r>
              <a:rPr lang="en-US" sz="2400" i="1" dirty="0" smtClean="0">
                <a:latin typeface="Times New Roman" pitchFamily="18" charset="0"/>
                <a:cs typeface="Times New Roman" pitchFamily="18" charset="0"/>
              </a:rPr>
              <a:t> z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-Scores from Raw Scores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543721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600200" y="6356350"/>
            <a:ext cx="6096000" cy="365125"/>
          </a:xfrm>
        </p:spPr>
        <p:txBody>
          <a:bodyPr/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Copyright 2015 by Alfred P. Rovai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0999" y="1142999"/>
            <a:ext cx="4321123" cy="2181773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838200" y="3886200"/>
            <a:ext cx="7086600" cy="2062103"/>
          </a:xfrm>
          <a:prstGeom prst="rect">
            <a:avLst/>
          </a:prstGeom>
          <a:solidFill>
            <a:srgbClr val="001667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/>
              <a:t>Enter the </a:t>
            </a:r>
            <a:r>
              <a:rPr lang="en-US" sz="1600" i="1" dirty="0" smtClean="0"/>
              <a:t>z</a:t>
            </a:r>
            <a:r>
              <a:rPr lang="en-US" sz="1600" dirty="0" smtClean="0"/>
              <a:t>-score formula in cell F2:</a:t>
            </a:r>
          </a:p>
          <a:p>
            <a:pPr algn="ctr"/>
            <a:r>
              <a:rPr lang="en-US" sz="1600" dirty="0"/>
              <a:t>=(</a:t>
            </a:r>
            <a:r>
              <a:rPr lang="en-US" sz="1600" dirty="0" smtClean="0"/>
              <a:t>A2-D$2)/D$8</a:t>
            </a:r>
          </a:p>
          <a:p>
            <a:pPr algn="ctr"/>
            <a:r>
              <a:rPr lang="en-US" sz="1600" dirty="0" smtClean="0"/>
              <a:t>Where D2 is the mean and D8 is the standard deviation. </a:t>
            </a:r>
          </a:p>
          <a:p>
            <a:pPr algn="ctr"/>
            <a:r>
              <a:rPr lang="en-US" sz="1600" dirty="0"/>
              <a:t>(</a:t>
            </a:r>
            <a:r>
              <a:rPr lang="en-US" sz="1600" dirty="0" smtClean="0"/>
              <a:t>Note </a:t>
            </a:r>
            <a:r>
              <a:rPr lang="en-US" sz="1600" dirty="0" smtClean="0"/>
              <a:t>the use of absolute addresses for cells D2 and D8.)</a:t>
            </a:r>
          </a:p>
          <a:p>
            <a:pPr algn="ctr"/>
            <a:endParaRPr lang="en-US" sz="1600" dirty="0"/>
          </a:p>
          <a:p>
            <a:pPr algn="ctr"/>
            <a:r>
              <a:rPr lang="en-US" sz="1600" dirty="0"/>
              <a:t>Click on cell F2, hold the Shift key down, and click on cell F170 in order to select the range F2:F170</a:t>
            </a:r>
            <a:r>
              <a:rPr lang="en-US" sz="1600" dirty="0" smtClean="0"/>
              <a:t>.</a:t>
            </a:r>
          </a:p>
          <a:p>
            <a:pPr algn="ctr"/>
            <a:r>
              <a:rPr lang="en-US" sz="1600" dirty="0" smtClean="0"/>
              <a:t>Using </a:t>
            </a:r>
            <a:r>
              <a:rPr lang="en-US" sz="1600" dirty="0"/>
              <a:t>the Excel Edit menu, select Fill Down. The </a:t>
            </a:r>
            <a:r>
              <a:rPr lang="en-US" sz="1600" i="1" dirty="0"/>
              <a:t>z</a:t>
            </a:r>
            <a:r>
              <a:rPr lang="en-US" sz="1600" dirty="0"/>
              <a:t>-scores are displayed in column F</a:t>
            </a:r>
            <a:r>
              <a:rPr lang="en-US" sz="1600" dirty="0" smtClean="0"/>
              <a:t>.</a:t>
            </a:r>
            <a:endParaRPr lang="en-US" sz="16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143000"/>
            <a:ext cx="3581400" cy="2181773"/>
          </a:xfrm>
          <a:prstGeom prst="rect">
            <a:avLst/>
          </a:prstGeom>
        </p:spPr>
      </p:pic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57200" y="32426"/>
            <a:ext cx="8229600" cy="868362"/>
          </a:xfrm>
        </p:spPr>
        <p:txBody>
          <a:bodyPr>
            <a:normAutofit/>
          </a:bodyPr>
          <a:lstStyle/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Calculating</a:t>
            </a:r>
            <a:r>
              <a:rPr lang="en-US" sz="2400" i="1" dirty="0" smtClean="0">
                <a:latin typeface="Times New Roman" pitchFamily="18" charset="0"/>
                <a:cs typeface="Times New Roman" pitchFamily="18" charset="0"/>
              </a:rPr>
              <a:t> z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-Scores from Raw Scores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129316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600200" y="6356350"/>
            <a:ext cx="6096000" cy="365125"/>
          </a:xfrm>
        </p:spPr>
        <p:txBody>
          <a:bodyPr/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Copyright 2015 by Alfred P. Rovai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" name="Content Placeholder 1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3770866"/>
              </p:ext>
            </p:extLst>
          </p:nvPr>
        </p:nvGraphicFramePr>
        <p:xfrm>
          <a:off x="457200" y="304800"/>
          <a:ext cx="8229600" cy="58213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615875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635"/>
            <a:ext cx="8229600" cy="1143000"/>
          </a:xfrm>
        </p:spPr>
        <p:txBody>
          <a:bodyPr>
            <a:normAutofit/>
          </a:bodyPr>
          <a:lstStyle/>
          <a:p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Descriptive Statistics</a:t>
            </a:r>
            <a:endParaRPr lang="en-US" sz="1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533400" y="1143000"/>
            <a:ext cx="8153400" cy="5181600"/>
          </a:xfrm>
        </p:spPr>
        <p:txBody>
          <a:bodyPr>
            <a:noAutofit/>
          </a:bodyPr>
          <a:lstStyle/>
          <a:p>
            <a:r>
              <a:rPr lang="en-US" sz="2800" dirty="0" smtClean="0"/>
              <a:t>Statistics</a:t>
            </a:r>
            <a:endParaRPr lang="en-US" sz="2800" dirty="0"/>
          </a:p>
          <a:p>
            <a:pPr lvl="1"/>
            <a:r>
              <a:rPr lang="en-US" sz="2400" dirty="0"/>
              <a:t>Summary measures calculated for a sample dataset.</a:t>
            </a:r>
          </a:p>
          <a:p>
            <a:r>
              <a:rPr lang="en-US" sz="2800" dirty="0"/>
              <a:t>Parameters</a:t>
            </a:r>
          </a:p>
          <a:p>
            <a:pPr lvl="1"/>
            <a:r>
              <a:rPr lang="en-US" sz="2400" dirty="0"/>
              <a:t>Summary measures calculated for a population dataset. </a:t>
            </a:r>
            <a:endParaRPr lang="en-US" sz="2800" dirty="0" smtClean="0"/>
          </a:p>
          <a:p>
            <a:r>
              <a:rPr lang="en-US" sz="2800" dirty="0" smtClean="0"/>
              <a:t>Used to </a:t>
            </a:r>
            <a:r>
              <a:rPr lang="en-US" sz="2800" dirty="0"/>
              <a:t>describe </a:t>
            </a:r>
            <a:r>
              <a:rPr lang="en-US" sz="2800" dirty="0" smtClean="0"/>
              <a:t>variables</a:t>
            </a:r>
          </a:p>
          <a:p>
            <a:pPr lvl="1"/>
            <a:r>
              <a:rPr lang="en-US" sz="2200" dirty="0" smtClean="0"/>
              <a:t>Measures of central tendency, e.g., mean, median, mode</a:t>
            </a:r>
          </a:p>
          <a:p>
            <a:pPr lvl="1"/>
            <a:r>
              <a:rPr lang="en-US" sz="2200" dirty="0" smtClean="0"/>
              <a:t>Measures of dispersion, e.g., standard deviation, variance, range</a:t>
            </a:r>
          </a:p>
          <a:p>
            <a:pPr lvl="1"/>
            <a:r>
              <a:rPr lang="en-US" sz="2200" dirty="0" smtClean="0"/>
              <a:t>Measures of relative position, e.g., percentile, quartile</a:t>
            </a:r>
          </a:p>
          <a:p>
            <a:pPr lvl="1"/>
            <a:r>
              <a:rPr lang="en-US" sz="2200" dirty="0" smtClean="0"/>
              <a:t>Graphs and charts, e.g., scatterplot, column chart, histogram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600200" y="6356350"/>
            <a:ext cx="6096000" cy="365125"/>
          </a:xfrm>
        </p:spPr>
        <p:txBody>
          <a:bodyPr/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Copyright 2015 by Alfred P. Rovai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84722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4880"/>
            <a:ext cx="8229600" cy="715962"/>
          </a:xfrm>
        </p:spPr>
        <p:txBody>
          <a:bodyPr>
            <a:normAutofit/>
          </a:bodyPr>
          <a:lstStyle/>
          <a:p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Measures of Relative Position</a:t>
            </a:r>
            <a:endParaRPr lang="en-US" sz="1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609600" y="1066800"/>
            <a:ext cx="8153400" cy="5181600"/>
          </a:xfrm>
        </p:spPr>
        <p:txBody>
          <a:bodyPr>
            <a:noAutofit/>
          </a:bodyPr>
          <a:lstStyle/>
          <a:p>
            <a:r>
              <a:rPr lang="en-US" sz="1600" dirty="0">
                <a:latin typeface="Times New Roman"/>
                <a:cs typeface="Times New Roman"/>
              </a:rPr>
              <a:t>Measures of relative position indicate how high or low a score is in relation to other scores in a </a:t>
            </a:r>
            <a:r>
              <a:rPr lang="en-US" sz="1600" dirty="0" smtClean="0">
                <a:latin typeface="Times New Roman"/>
                <a:cs typeface="Times New Roman"/>
              </a:rPr>
              <a:t>distribution. </a:t>
            </a:r>
          </a:p>
          <a:p>
            <a:pPr lvl="1"/>
            <a:r>
              <a:rPr lang="en-US" sz="1600" dirty="0" smtClean="0">
                <a:latin typeface="Times New Roman"/>
                <a:cs typeface="Times New Roman"/>
              </a:rPr>
              <a:t>Answers the question: Where </a:t>
            </a:r>
            <a:r>
              <a:rPr lang="en-US" sz="1600" dirty="0">
                <a:latin typeface="Times New Roman"/>
                <a:cs typeface="Times New Roman"/>
              </a:rPr>
              <a:t>is this </a:t>
            </a:r>
            <a:r>
              <a:rPr lang="en-US" sz="1600" dirty="0" smtClean="0">
                <a:latin typeface="Times New Roman"/>
                <a:cs typeface="Times New Roman"/>
              </a:rPr>
              <a:t>value </a:t>
            </a:r>
            <a:r>
              <a:rPr lang="en-US" sz="1600" dirty="0">
                <a:latin typeface="Times New Roman"/>
                <a:cs typeface="Times New Roman"/>
              </a:rPr>
              <a:t>with respect to the other values in the population or in the sample</a:t>
            </a:r>
            <a:r>
              <a:rPr lang="en-US" sz="1600" dirty="0" smtClean="0">
                <a:latin typeface="Times New Roman"/>
                <a:cs typeface="Times New Roman"/>
              </a:rPr>
              <a:t>?</a:t>
            </a:r>
          </a:p>
          <a:p>
            <a:r>
              <a:rPr lang="en-US" sz="1600" dirty="0" smtClean="0">
                <a:latin typeface="Times New Roman"/>
                <a:cs typeface="Times New Roman"/>
              </a:rPr>
              <a:t>A </a:t>
            </a:r>
            <a:r>
              <a:rPr lang="en-US" sz="1600" dirty="0">
                <a:latin typeface="Times New Roman"/>
                <a:cs typeface="Times New Roman"/>
              </a:rPr>
              <a:t>percentile (</a:t>
            </a:r>
            <a:r>
              <a:rPr lang="en-US" sz="1600" i="1" dirty="0">
                <a:latin typeface="Times New Roman"/>
                <a:cs typeface="Times New Roman"/>
              </a:rPr>
              <a:t>P</a:t>
            </a:r>
            <a:r>
              <a:rPr lang="en-US" sz="1600" dirty="0">
                <a:latin typeface="Times New Roman"/>
                <a:cs typeface="Times New Roman"/>
              </a:rPr>
              <a:t>) is a measure that tells one the percent of the total frequency that scored </a:t>
            </a:r>
            <a:r>
              <a:rPr lang="en-US" sz="1600" dirty="0" smtClean="0">
                <a:latin typeface="Times New Roman"/>
                <a:cs typeface="Times New Roman"/>
              </a:rPr>
              <a:t>at or below </a:t>
            </a:r>
            <a:r>
              <a:rPr lang="en-US" sz="1600" dirty="0">
                <a:latin typeface="Times New Roman"/>
                <a:cs typeface="Times New Roman"/>
              </a:rPr>
              <a:t>that </a:t>
            </a:r>
            <a:r>
              <a:rPr lang="en-US" sz="1600" dirty="0" smtClean="0">
                <a:latin typeface="Times New Roman"/>
                <a:cs typeface="Times New Roman"/>
              </a:rPr>
              <a:t>measure.</a:t>
            </a:r>
          </a:p>
          <a:p>
            <a:pPr lvl="1"/>
            <a:r>
              <a:rPr lang="en-US" sz="1600" dirty="0" smtClean="0">
                <a:latin typeface="Times New Roman"/>
                <a:cs typeface="Times New Roman"/>
              </a:rPr>
              <a:t> The </a:t>
            </a:r>
            <a:r>
              <a:rPr lang="en-US" sz="1600" dirty="0" err="1">
                <a:latin typeface="Times New Roman"/>
                <a:cs typeface="Times New Roman"/>
              </a:rPr>
              <a:t>kth</a:t>
            </a:r>
            <a:r>
              <a:rPr lang="en-US" sz="1600" dirty="0">
                <a:latin typeface="Times New Roman"/>
                <a:cs typeface="Times New Roman"/>
              </a:rPr>
              <a:t> </a:t>
            </a:r>
            <a:r>
              <a:rPr lang="en-US" sz="1600" dirty="0" smtClean="0">
                <a:latin typeface="Times New Roman"/>
                <a:cs typeface="Times New Roman"/>
              </a:rPr>
              <a:t>percentile (</a:t>
            </a:r>
            <a:r>
              <a:rPr lang="en-US" sz="1600" i="1" dirty="0" err="1" smtClean="0">
                <a:latin typeface="Times New Roman"/>
                <a:cs typeface="Times New Roman"/>
              </a:rPr>
              <a:t>P</a:t>
            </a:r>
            <a:r>
              <a:rPr lang="en-US" sz="1600" baseline="-25000" dirty="0" err="1" smtClean="0">
                <a:latin typeface="Times New Roman"/>
                <a:cs typeface="Times New Roman"/>
              </a:rPr>
              <a:t>k</a:t>
            </a:r>
            <a:r>
              <a:rPr lang="en-US" sz="1600" dirty="0" smtClean="0">
                <a:latin typeface="Times New Roman"/>
                <a:cs typeface="Times New Roman"/>
              </a:rPr>
              <a:t>) </a:t>
            </a:r>
            <a:r>
              <a:rPr lang="en-US" sz="1600" dirty="0">
                <a:latin typeface="Times New Roman"/>
                <a:cs typeface="Times New Roman"/>
              </a:rPr>
              <a:t>of a set of data is a value such that </a:t>
            </a:r>
            <a:r>
              <a:rPr lang="en-US" sz="1600" i="1" dirty="0">
                <a:latin typeface="Times New Roman"/>
                <a:cs typeface="Times New Roman"/>
              </a:rPr>
              <a:t>k</a:t>
            </a:r>
            <a:r>
              <a:rPr lang="en-US" sz="1600" dirty="0">
                <a:latin typeface="Times New Roman"/>
                <a:cs typeface="Times New Roman"/>
              </a:rPr>
              <a:t> percent of the observations are less than or equal to the </a:t>
            </a:r>
            <a:r>
              <a:rPr lang="en-US" sz="1600" dirty="0" smtClean="0">
                <a:latin typeface="Times New Roman"/>
                <a:cs typeface="Times New Roman"/>
              </a:rPr>
              <a:t>value.</a:t>
            </a:r>
          </a:p>
          <a:p>
            <a:r>
              <a:rPr lang="en-US" sz="1600" dirty="0" smtClean="0">
                <a:latin typeface="Times New Roman"/>
                <a:cs typeface="Times New Roman"/>
              </a:rPr>
              <a:t> A </a:t>
            </a:r>
            <a:r>
              <a:rPr lang="en-US" sz="1600" dirty="0">
                <a:latin typeface="Times New Roman"/>
                <a:cs typeface="Times New Roman"/>
              </a:rPr>
              <a:t>quartile (</a:t>
            </a:r>
            <a:r>
              <a:rPr lang="en-US" sz="1600" i="1" dirty="0">
                <a:latin typeface="Times New Roman"/>
                <a:cs typeface="Times New Roman"/>
              </a:rPr>
              <a:t>Q</a:t>
            </a:r>
            <a:r>
              <a:rPr lang="en-US" sz="1600" dirty="0">
                <a:latin typeface="Times New Roman"/>
                <a:cs typeface="Times New Roman"/>
              </a:rPr>
              <a:t>) divides the data into four equal parts based on their statistical ranks and position from the </a:t>
            </a:r>
            <a:r>
              <a:rPr lang="en-US" sz="1600" dirty="0" smtClean="0">
                <a:latin typeface="Times New Roman"/>
                <a:cs typeface="Times New Roman"/>
              </a:rPr>
              <a:t>bottom. </a:t>
            </a:r>
          </a:p>
          <a:p>
            <a:pPr lvl="1"/>
            <a:r>
              <a:rPr lang="en-US" sz="1600" i="1" dirty="0">
                <a:latin typeface="Times New Roman"/>
                <a:cs typeface="Times New Roman"/>
              </a:rPr>
              <a:t>Q</a:t>
            </a:r>
            <a:r>
              <a:rPr lang="en-US" sz="1600" baseline="-25000" dirty="0">
                <a:latin typeface="Times New Roman"/>
                <a:cs typeface="Times New Roman"/>
              </a:rPr>
              <a:t>1</a:t>
            </a:r>
            <a:r>
              <a:rPr lang="en-US" sz="1600" dirty="0">
                <a:latin typeface="Times New Roman"/>
                <a:cs typeface="Times New Roman"/>
              </a:rPr>
              <a:t> has 25% of the data </a:t>
            </a:r>
            <a:r>
              <a:rPr lang="en-US" sz="1600" dirty="0" smtClean="0">
                <a:latin typeface="Times New Roman"/>
                <a:cs typeface="Times New Roman"/>
              </a:rPr>
              <a:t>at or below it.</a:t>
            </a:r>
            <a:endParaRPr lang="en-US" sz="1600" dirty="0">
              <a:latin typeface="Times New Roman"/>
              <a:cs typeface="Times New Roman"/>
            </a:endParaRPr>
          </a:p>
          <a:p>
            <a:pPr lvl="1"/>
            <a:r>
              <a:rPr lang="en-US" sz="1600" i="1" dirty="0">
                <a:latin typeface="Times New Roman"/>
                <a:cs typeface="Times New Roman"/>
              </a:rPr>
              <a:t>Q</a:t>
            </a:r>
            <a:r>
              <a:rPr lang="en-US" sz="1600" baseline="-25000" dirty="0">
                <a:latin typeface="Times New Roman"/>
                <a:cs typeface="Times New Roman"/>
              </a:rPr>
              <a:t>2</a:t>
            </a:r>
            <a:r>
              <a:rPr lang="en-US" sz="1600" dirty="0">
                <a:latin typeface="Times New Roman"/>
                <a:cs typeface="Times New Roman"/>
              </a:rPr>
              <a:t> </a:t>
            </a:r>
            <a:r>
              <a:rPr lang="en-US" sz="1600" dirty="0" smtClean="0">
                <a:latin typeface="Times New Roman"/>
                <a:cs typeface="Times New Roman"/>
              </a:rPr>
              <a:t>(median) has </a:t>
            </a:r>
            <a:r>
              <a:rPr lang="en-US" sz="1600" dirty="0">
                <a:latin typeface="Times New Roman"/>
                <a:cs typeface="Times New Roman"/>
              </a:rPr>
              <a:t>50% of the data </a:t>
            </a:r>
            <a:r>
              <a:rPr lang="en-US" sz="1600" dirty="0" smtClean="0">
                <a:latin typeface="Times New Roman"/>
                <a:cs typeface="Times New Roman"/>
              </a:rPr>
              <a:t>at or below it; it is equal to the median.</a:t>
            </a:r>
          </a:p>
          <a:p>
            <a:pPr lvl="1"/>
            <a:r>
              <a:rPr lang="en-US" sz="1600" i="1" dirty="0" smtClean="0">
                <a:latin typeface="Times New Roman"/>
                <a:cs typeface="Times New Roman"/>
              </a:rPr>
              <a:t>Q</a:t>
            </a:r>
            <a:r>
              <a:rPr lang="en-US" sz="1600" baseline="-25000" dirty="0" smtClean="0">
                <a:latin typeface="Times New Roman"/>
                <a:cs typeface="Times New Roman"/>
              </a:rPr>
              <a:t>3</a:t>
            </a:r>
            <a:r>
              <a:rPr lang="en-US" sz="1600" dirty="0" smtClean="0">
                <a:latin typeface="Times New Roman"/>
                <a:cs typeface="Times New Roman"/>
              </a:rPr>
              <a:t> </a:t>
            </a:r>
            <a:r>
              <a:rPr lang="en-US" sz="1600" dirty="0">
                <a:latin typeface="Times New Roman"/>
                <a:cs typeface="Times New Roman"/>
              </a:rPr>
              <a:t>has 75% of the data </a:t>
            </a:r>
            <a:r>
              <a:rPr lang="en-US" sz="1600" dirty="0" smtClean="0">
                <a:latin typeface="Times New Roman"/>
                <a:cs typeface="Times New Roman"/>
              </a:rPr>
              <a:t>at or below it.</a:t>
            </a:r>
          </a:p>
          <a:p>
            <a:pPr lvl="1"/>
            <a:r>
              <a:rPr lang="en-US" sz="1600" dirty="0" smtClean="0">
                <a:latin typeface="Times New Roman"/>
                <a:cs typeface="Times New Roman"/>
              </a:rPr>
              <a:t>Interquartile range (IQR) </a:t>
            </a:r>
            <a:r>
              <a:rPr lang="en-US" sz="1600" dirty="0">
                <a:latin typeface="Times New Roman"/>
                <a:cs typeface="Times New Roman"/>
              </a:rPr>
              <a:t>=  </a:t>
            </a:r>
            <a:r>
              <a:rPr lang="en-US" sz="1600" i="1" dirty="0">
                <a:latin typeface="Times New Roman"/>
                <a:cs typeface="Times New Roman"/>
              </a:rPr>
              <a:t>Q</a:t>
            </a:r>
            <a:r>
              <a:rPr lang="en-US" sz="1600" baseline="-25000" dirty="0">
                <a:latin typeface="Times New Roman"/>
                <a:cs typeface="Times New Roman"/>
              </a:rPr>
              <a:t>3</a:t>
            </a:r>
            <a:r>
              <a:rPr lang="en-US" sz="1600" dirty="0">
                <a:latin typeface="Times New Roman"/>
                <a:cs typeface="Times New Roman"/>
              </a:rPr>
              <a:t> – </a:t>
            </a:r>
            <a:r>
              <a:rPr lang="en-US" sz="1600" i="1" dirty="0" smtClean="0">
                <a:latin typeface="Times New Roman"/>
                <a:cs typeface="Times New Roman"/>
              </a:rPr>
              <a:t>Q</a:t>
            </a:r>
            <a:r>
              <a:rPr lang="en-US" sz="1600" baseline="-25000" dirty="0" smtClean="0">
                <a:latin typeface="Times New Roman"/>
                <a:cs typeface="Times New Roman"/>
              </a:rPr>
              <a:t>1</a:t>
            </a:r>
            <a:r>
              <a:rPr lang="en-US" sz="1600" dirty="0" smtClean="0">
                <a:latin typeface="Times New Roman"/>
                <a:cs typeface="Times New Roman"/>
              </a:rPr>
              <a:t>; the range of the middle 50% of the data.</a:t>
            </a:r>
            <a:endParaRPr lang="en-US" sz="1600" dirty="0">
              <a:latin typeface="Times New Roman"/>
              <a:cs typeface="Times New Roman"/>
            </a:endParaRPr>
          </a:p>
          <a:p>
            <a:r>
              <a:rPr lang="en-US" sz="1600" dirty="0" smtClean="0">
                <a:latin typeface="Times New Roman"/>
                <a:cs typeface="Times New Roman"/>
              </a:rPr>
              <a:t>Percentiles and quartiles are cutoff scores </a:t>
            </a:r>
            <a:r>
              <a:rPr lang="en-US" sz="1600" dirty="0">
                <a:latin typeface="Times New Roman"/>
                <a:cs typeface="Times New Roman"/>
              </a:rPr>
              <a:t>and </a:t>
            </a:r>
            <a:r>
              <a:rPr lang="en-US" sz="1600" dirty="0" smtClean="0">
                <a:latin typeface="Times New Roman"/>
                <a:cs typeface="Times New Roman"/>
              </a:rPr>
              <a:t>not ranges </a:t>
            </a:r>
            <a:r>
              <a:rPr lang="en-US" sz="1600" dirty="0">
                <a:latin typeface="Times New Roman"/>
                <a:cs typeface="Times New Roman"/>
              </a:rPr>
              <a:t>of </a:t>
            </a:r>
            <a:r>
              <a:rPr lang="en-US" sz="1600" dirty="0" smtClean="0">
                <a:latin typeface="Times New Roman"/>
                <a:cs typeface="Times New Roman"/>
              </a:rPr>
              <a:t>values</a:t>
            </a:r>
            <a:r>
              <a:rPr lang="en-US" sz="1600" dirty="0" smtClean="0">
                <a:latin typeface="Times New Roman"/>
                <a:cs typeface="Times New Roman"/>
              </a:rPr>
              <a:t>.</a:t>
            </a:r>
          </a:p>
          <a:p>
            <a:r>
              <a:rPr lang="en-US" sz="1600" dirty="0" smtClean="0">
                <a:latin typeface="Times New Roman"/>
                <a:cs typeface="Times New Roman"/>
              </a:rPr>
              <a:t>Standardized scores (e.g., </a:t>
            </a:r>
            <a:r>
              <a:rPr lang="en-US" sz="1600" i="1" dirty="0" smtClean="0">
                <a:latin typeface="Times New Roman"/>
                <a:cs typeface="Times New Roman"/>
              </a:rPr>
              <a:t>z</a:t>
            </a:r>
            <a:r>
              <a:rPr lang="en-US" sz="1600" dirty="0" smtClean="0">
                <a:latin typeface="Times New Roman"/>
                <a:cs typeface="Times New Roman"/>
              </a:rPr>
              <a:t>-scores).</a:t>
            </a:r>
            <a:endParaRPr lang="en-US" sz="1600" dirty="0" smtClean="0">
              <a:latin typeface="Times New Roman"/>
              <a:cs typeface="Times New Roman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600200" y="6356350"/>
            <a:ext cx="6096000" cy="365125"/>
          </a:xfrm>
        </p:spPr>
        <p:txBody>
          <a:bodyPr/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Copyright 2015 by Alfred P. Rovai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29407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4880"/>
            <a:ext cx="8229600" cy="715962"/>
          </a:xfrm>
        </p:spPr>
        <p:txBody>
          <a:bodyPr>
            <a:normAutofit/>
          </a:bodyPr>
          <a:lstStyle/>
          <a:p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Measures of Relative Position</a:t>
            </a:r>
            <a:endParaRPr lang="en-US" sz="1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609600" y="762000"/>
            <a:ext cx="8153400" cy="5486400"/>
          </a:xfrm>
        </p:spPr>
        <p:txBody>
          <a:bodyPr>
            <a:noAutofit/>
          </a:bodyPr>
          <a:lstStyle/>
          <a:p>
            <a:r>
              <a:rPr lang="en-US" sz="2000" dirty="0" smtClean="0">
                <a:latin typeface="Times New Roman"/>
                <a:cs typeface="Times New Roman"/>
              </a:rPr>
              <a:t>Excel functions:</a:t>
            </a:r>
          </a:p>
          <a:p>
            <a:pPr marL="0" indent="0" algn="ctr">
              <a:buNone/>
            </a:pPr>
            <a:endParaRPr lang="en-US" sz="2000" dirty="0" smtClean="0">
              <a:latin typeface="Times New Roman"/>
              <a:cs typeface="Times New Roman"/>
            </a:endParaRPr>
          </a:p>
          <a:p>
            <a:pPr marL="0" indent="0">
              <a:buNone/>
            </a:pPr>
            <a:r>
              <a:rPr lang="en-US" sz="2000" dirty="0" smtClean="0">
                <a:latin typeface="Times New Roman"/>
                <a:cs typeface="Times New Roman"/>
              </a:rPr>
              <a:t>PERCENTILE.INC</a:t>
            </a:r>
            <a:r>
              <a:rPr lang="en-US" sz="2000" dirty="0">
                <a:latin typeface="Times New Roman"/>
                <a:cs typeface="Times New Roman"/>
              </a:rPr>
              <a:t>(</a:t>
            </a:r>
            <a:r>
              <a:rPr lang="en-US" sz="2000" dirty="0" err="1">
                <a:latin typeface="Times New Roman"/>
                <a:cs typeface="Times New Roman"/>
              </a:rPr>
              <a:t>array,k</a:t>
            </a:r>
            <a:r>
              <a:rPr lang="en-US" sz="2000" dirty="0">
                <a:latin typeface="Times New Roman"/>
                <a:cs typeface="Times New Roman"/>
              </a:rPr>
              <a:t>). Returns the </a:t>
            </a:r>
            <a:r>
              <a:rPr lang="en-US" sz="2000" dirty="0" err="1">
                <a:latin typeface="Times New Roman"/>
                <a:cs typeface="Times New Roman"/>
              </a:rPr>
              <a:t>kth</a:t>
            </a:r>
            <a:r>
              <a:rPr lang="en-US" sz="2000" dirty="0">
                <a:latin typeface="Times New Roman"/>
                <a:cs typeface="Times New Roman"/>
              </a:rPr>
              <a:t> percentile in a range of numbers</a:t>
            </a:r>
            <a:r>
              <a:rPr lang="en-US" sz="2000" dirty="0" smtClean="0">
                <a:latin typeface="Times New Roman"/>
                <a:cs typeface="Times New Roman"/>
              </a:rPr>
              <a:t>.</a:t>
            </a:r>
          </a:p>
          <a:p>
            <a:pPr marL="0" indent="0">
              <a:buNone/>
            </a:pPr>
            <a:r>
              <a:rPr lang="en-US" sz="2000" dirty="0">
                <a:latin typeface="Times New Roman"/>
                <a:cs typeface="Times New Roman"/>
              </a:rPr>
              <a:t>QUARTILE.INC(</a:t>
            </a:r>
            <a:r>
              <a:rPr lang="en-US" sz="2000" dirty="0" err="1">
                <a:latin typeface="Times New Roman"/>
                <a:cs typeface="Times New Roman"/>
              </a:rPr>
              <a:t>array,quart</a:t>
            </a:r>
            <a:r>
              <a:rPr lang="en-US" sz="2000" dirty="0">
                <a:latin typeface="Times New Roman"/>
                <a:cs typeface="Times New Roman"/>
              </a:rPr>
              <a:t>). Returns the specified quartile, in a range of numbers.</a:t>
            </a:r>
          </a:p>
          <a:p>
            <a:pPr marL="0" indent="0">
              <a:buNone/>
            </a:pPr>
            <a:endParaRPr lang="en-US" sz="2000" dirty="0" smtClean="0">
              <a:latin typeface="Times New Roman"/>
              <a:cs typeface="Times New Roman"/>
            </a:endParaRPr>
          </a:p>
          <a:p>
            <a:pPr marL="0" indent="0">
              <a:buNone/>
            </a:pPr>
            <a:r>
              <a:rPr lang="en-US" sz="2000" dirty="0" smtClean="0">
                <a:latin typeface="Times New Roman"/>
                <a:cs typeface="Times New Roman"/>
              </a:rPr>
              <a:t>Note</a:t>
            </a:r>
            <a:r>
              <a:rPr lang="en-US" sz="2000" dirty="0">
                <a:latin typeface="Times New Roman"/>
                <a:cs typeface="Times New Roman"/>
              </a:rPr>
              <a:t>: </a:t>
            </a:r>
            <a:r>
              <a:rPr lang="en-US" sz="2000" i="1" dirty="0">
                <a:latin typeface="Times New Roman"/>
                <a:cs typeface="Times New Roman"/>
              </a:rPr>
              <a:t>k</a:t>
            </a:r>
            <a:r>
              <a:rPr lang="en-US" sz="2000" dirty="0">
                <a:latin typeface="Times New Roman"/>
                <a:cs typeface="Times New Roman"/>
              </a:rPr>
              <a:t> = the percentile value in the range 0 to 1, inclusive; quart = 0 returns the minimum value, quart = 1 returns </a:t>
            </a:r>
            <a:r>
              <a:rPr lang="en-US" sz="2000" i="1" dirty="0">
                <a:latin typeface="Times New Roman"/>
                <a:cs typeface="Times New Roman"/>
              </a:rPr>
              <a:t>Q</a:t>
            </a:r>
            <a:r>
              <a:rPr lang="en-US" sz="2000" baseline="-25000" dirty="0">
                <a:latin typeface="Times New Roman"/>
                <a:cs typeface="Times New Roman"/>
              </a:rPr>
              <a:t>1</a:t>
            </a:r>
            <a:r>
              <a:rPr lang="en-US" sz="2000" dirty="0">
                <a:latin typeface="Times New Roman"/>
                <a:cs typeface="Times New Roman"/>
              </a:rPr>
              <a:t>, quart = 2 returns </a:t>
            </a:r>
            <a:r>
              <a:rPr lang="en-US" sz="2000" i="1" dirty="0">
                <a:latin typeface="Times New Roman"/>
                <a:cs typeface="Times New Roman"/>
              </a:rPr>
              <a:t>Q</a:t>
            </a:r>
            <a:r>
              <a:rPr lang="en-US" sz="2000" baseline="-25000" dirty="0">
                <a:latin typeface="Times New Roman"/>
                <a:cs typeface="Times New Roman"/>
              </a:rPr>
              <a:t>2</a:t>
            </a:r>
            <a:r>
              <a:rPr lang="en-US" sz="2000" dirty="0">
                <a:latin typeface="Times New Roman"/>
                <a:cs typeface="Times New Roman"/>
              </a:rPr>
              <a:t> (median), quart = 3 returns </a:t>
            </a:r>
            <a:r>
              <a:rPr lang="en-US" sz="2000" i="1" dirty="0">
                <a:latin typeface="Times New Roman"/>
                <a:cs typeface="Times New Roman"/>
              </a:rPr>
              <a:t>Q</a:t>
            </a:r>
            <a:r>
              <a:rPr lang="en-US" sz="2000" baseline="-25000" dirty="0">
                <a:latin typeface="Times New Roman"/>
                <a:cs typeface="Times New Roman"/>
              </a:rPr>
              <a:t>3</a:t>
            </a:r>
            <a:r>
              <a:rPr lang="en-US" sz="2000" dirty="0">
                <a:latin typeface="Times New Roman"/>
                <a:cs typeface="Times New Roman"/>
              </a:rPr>
              <a:t>, quart = 4 returns the maximum value.</a:t>
            </a:r>
          </a:p>
          <a:p>
            <a:endParaRPr lang="en-US" sz="1600" dirty="0">
              <a:latin typeface="Times New Roman"/>
              <a:cs typeface="Times New Roman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600200" y="6356350"/>
            <a:ext cx="6096000" cy="365125"/>
          </a:xfrm>
        </p:spPr>
        <p:txBody>
          <a:bodyPr/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Copyright 2015 by Alfred P. Rovai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736106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600200" y="6356350"/>
            <a:ext cx="6096000" cy="365125"/>
          </a:xfrm>
        </p:spPr>
        <p:txBody>
          <a:bodyPr/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Copyright 2015 by Alfred P. Rovai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600200" y="3124200"/>
            <a:ext cx="5247073" cy="1414463"/>
          </a:xfrm>
          <a:prstGeom prst="upArrowCallout">
            <a:avLst/>
          </a:prstGeom>
          <a:solidFill>
            <a:srgbClr val="001667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TASK</a:t>
            </a:r>
          </a:p>
          <a:p>
            <a:pPr algn="ctr"/>
            <a:r>
              <a:rPr lang="en-US" dirty="0" smtClean="0"/>
              <a:t>Enter the formulas in cells D12:D25 as shown on the worksheet to calculate </a:t>
            </a:r>
            <a:r>
              <a:rPr lang="en-US" i="1" dirty="0" smtClean="0"/>
              <a:t>P</a:t>
            </a:r>
            <a:r>
              <a:rPr lang="en-US" baseline="-25000" dirty="0" smtClean="0"/>
              <a:t>90</a:t>
            </a:r>
            <a:r>
              <a:rPr lang="en-US" dirty="0" smtClean="0"/>
              <a:t>, </a:t>
            </a:r>
            <a:r>
              <a:rPr lang="en-US" i="1" dirty="0" smtClean="0"/>
              <a:t>P</a:t>
            </a:r>
            <a:r>
              <a:rPr lang="en-US" baseline="-25000" dirty="0" smtClean="0"/>
              <a:t>10</a:t>
            </a:r>
            <a:r>
              <a:rPr lang="en-US" dirty="0" smtClean="0"/>
              <a:t>, </a:t>
            </a:r>
            <a:r>
              <a:rPr lang="en-US" i="1" dirty="0" smtClean="0"/>
              <a:t>Q</a:t>
            </a:r>
            <a:r>
              <a:rPr lang="en-US" baseline="-25000" dirty="0" smtClean="0"/>
              <a:t>1</a:t>
            </a:r>
            <a:r>
              <a:rPr lang="en-US" dirty="0" smtClean="0"/>
              <a:t>, </a:t>
            </a:r>
            <a:r>
              <a:rPr lang="en-US" i="1" dirty="0" smtClean="0"/>
              <a:t>Q</a:t>
            </a:r>
            <a:r>
              <a:rPr lang="en-US" baseline="-25000" dirty="0" smtClean="0"/>
              <a:t>2</a:t>
            </a:r>
            <a:r>
              <a:rPr lang="en-US" dirty="0" smtClean="0"/>
              <a:t>, and </a:t>
            </a:r>
            <a:r>
              <a:rPr lang="en-US" i="1" dirty="0" smtClean="0"/>
              <a:t>Q</a:t>
            </a:r>
            <a:r>
              <a:rPr lang="en-US" baseline="-25000" dirty="0" smtClean="0"/>
              <a:t>3</a:t>
            </a:r>
            <a:r>
              <a:rPr lang="en-US" dirty="0" smtClean="0"/>
              <a:t>. 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300" y="1135109"/>
            <a:ext cx="7454900" cy="1848151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685800" y="304800"/>
            <a:ext cx="7162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Calculating Measures of Relative Position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878408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600200" y="6356350"/>
            <a:ext cx="6096000" cy="365125"/>
          </a:xfrm>
        </p:spPr>
        <p:txBody>
          <a:bodyPr/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Copyright 2015 by Alfred P. Rovai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1066800"/>
            <a:ext cx="7690273" cy="23622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743200" y="3124200"/>
            <a:ext cx="6248400" cy="3111818"/>
          </a:xfrm>
          <a:prstGeom prst="upArrowCallout">
            <a:avLst/>
          </a:prstGeom>
          <a:solidFill>
            <a:srgbClr val="001667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/>
              <a:t>Excel displays percentiles and quartiles, as shown. These statistics can be interpreted as follows:</a:t>
            </a:r>
          </a:p>
          <a:p>
            <a:r>
              <a:rPr lang="en-US" sz="1400" dirty="0" smtClean="0"/>
              <a:t>90% of </a:t>
            </a:r>
            <a:r>
              <a:rPr lang="en-US" sz="1400" dirty="0" err="1" smtClean="0"/>
              <a:t>c_community</a:t>
            </a:r>
            <a:r>
              <a:rPr lang="en-US" sz="1400" dirty="0" smtClean="0"/>
              <a:t> scores are at or below a score of 37.2</a:t>
            </a:r>
          </a:p>
          <a:p>
            <a:r>
              <a:rPr lang="en-US" sz="1400" dirty="0" smtClean="0"/>
              <a:t>10% of </a:t>
            </a:r>
            <a:r>
              <a:rPr lang="en-US" sz="1400" dirty="0" err="1" smtClean="0"/>
              <a:t>c_community</a:t>
            </a:r>
            <a:r>
              <a:rPr lang="en-US" sz="1400" dirty="0" smtClean="0"/>
              <a:t> scores are at or below a score of 21</a:t>
            </a:r>
          </a:p>
          <a:p>
            <a:r>
              <a:rPr lang="en-US" sz="1400" dirty="0" smtClean="0"/>
              <a:t>25% of </a:t>
            </a:r>
            <a:r>
              <a:rPr lang="en-US" sz="1400" dirty="0" err="1" smtClean="0"/>
              <a:t>c_community</a:t>
            </a:r>
            <a:r>
              <a:rPr lang="en-US" sz="1400" dirty="0" smtClean="0"/>
              <a:t> scores are at or below a score of 24</a:t>
            </a:r>
          </a:p>
          <a:p>
            <a:r>
              <a:rPr lang="en-US" sz="1400" dirty="0" smtClean="0"/>
              <a:t>50% </a:t>
            </a:r>
            <a:r>
              <a:rPr lang="en-US" sz="1400" dirty="0"/>
              <a:t>of </a:t>
            </a:r>
            <a:r>
              <a:rPr lang="en-US" sz="1400" dirty="0" err="1"/>
              <a:t>c_community</a:t>
            </a:r>
            <a:r>
              <a:rPr lang="en-US" sz="1400" dirty="0"/>
              <a:t> scores are at or below a score of </a:t>
            </a:r>
            <a:r>
              <a:rPr lang="en-US" sz="1400" dirty="0" smtClean="0"/>
              <a:t>29</a:t>
            </a:r>
          </a:p>
          <a:p>
            <a:r>
              <a:rPr lang="en-US" sz="1400" dirty="0" smtClean="0"/>
              <a:t>75% of </a:t>
            </a:r>
            <a:r>
              <a:rPr lang="en-US" sz="1400" dirty="0" err="1" smtClean="0"/>
              <a:t>c_community</a:t>
            </a:r>
            <a:r>
              <a:rPr lang="en-US" sz="1400" dirty="0" smtClean="0"/>
              <a:t> scores are at or below a score of 34</a:t>
            </a:r>
          </a:p>
          <a:p>
            <a:endParaRPr lang="en-US" sz="1400" dirty="0"/>
          </a:p>
          <a:p>
            <a:r>
              <a:rPr lang="en-US" sz="1400" dirty="0" smtClean="0"/>
              <a:t>Note: interpretations assume </a:t>
            </a:r>
            <a:r>
              <a:rPr lang="en-US" sz="1400" dirty="0" err="1" smtClean="0"/>
              <a:t>c_community</a:t>
            </a:r>
            <a:r>
              <a:rPr lang="en-US" sz="1400" dirty="0" smtClean="0"/>
              <a:t> is normally distributed</a:t>
            </a:r>
            <a:endParaRPr lang="en-US" sz="1400" dirty="0"/>
          </a:p>
        </p:txBody>
      </p:sp>
      <p:sp>
        <p:nvSpPr>
          <p:cNvPr id="5" name="TextBox 4"/>
          <p:cNvSpPr txBox="1"/>
          <p:nvPr/>
        </p:nvSpPr>
        <p:spPr>
          <a:xfrm>
            <a:off x="685800" y="304800"/>
            <a:ext cx="7162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Calculating Measures of Relative Position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615990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3562"/>
          </a:xfrm>
        </p:spPr>
        <p:txBody>
          <a:bodyPr>
            <a:noAutofit/>
          </a:bodyPr>
          <a:lstStyle/>
          <a:p>
            <a:r>
              <a:rPr lang="en-US" sz="3200" i="1" dirty="0" smtClean="0">
                <a:latin typeface="Times New Roman" pitchFamily="18" charset="0"/>
                <a:cs typeface="Times New Roman" pitchFamily="18" charset="0"/>
              </a:rPr>
              <a:t>z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-Scores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600200" y="6356350"/>
            <a:ext cx="6096000" cy="365125"/>
          </a:xfrm>
        </p:spPr>
        <p:txBody>
          <a:bodyPr/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Copyright 2015 by Alfred P. Rovai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Oval 6"/>
          <p:cNvSpPr/>
          <p:nvPr/>
        </p:nvSpPr>
        <p:spPr>
          <a:xfrm>
            <a:off x="1524000" y="1905000"/>
            <a:ext cx="990600" cy="228601"/>
          </a:xfrm>
          <a:prstGeom prst="ellipse">
            <a:avLst/>
          </a:prstGeom>
          <a:noFill/>
          <a:ln w="28575">
            <a:solidFill>
              <a:srgbClr val="00166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6858000" y="5791200"/>
            <a:ext cx="762000" cy="402771"/>
          </a:xfrm>
          <a:prstGeom prst="ellipse">
            <a:avLst/>
          </a:prstGeom>
          <a:noFill/>
          <a:ln w="28575">
            <a:solidFill>
              <a:srgbClr val="00166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533400" y="990600"/>
                <a:ext cx="8153400" cy="5334000"/>
              </a:xfrm>
            </p:spPr>
            <p:txBody>
              <a:bodyPr>
                <a:normAutofit fontScale="70000" lnSpcReduction="20000"/>
              </a:bodyPr>
              <a:lstStyle/>
              <a:p>
                <a:r>
                  <a:rPr lang="en-US" sz="2600" dirty="0" smtClean="0"/>
                  <a:t>A </a:t>
                </a:r>
                <a:r>
                  <a:rPr lang="en-US" sz="2600" dirty="0"/>
                  <a:t>standard score is a general term referring to a score that has been transformed for reasons of convenience, comparability, etc. </a:t>
                </a:r>
                <a:endParaRPr lang="en-US" sz="2600" dirty="0" smtClean="0"/>
              </a:p>
              <a:p>
                <a:r>
                  <a:rPr lang="en-US" sz="2600" dirty="0" smtClean="0"/>
                  <a:t>The </a:t>
                </a:r>
                <a:r>
                  <a:rPr lang="en-US" sz="2600" dirty="0"/>
                  <a:t>basic type of standard score, known as a </a:t>
                </a:r>
                <a:r>
                  <a:rPr lang="en-US" sz="2600" i="1" dirty="0"/>
                  <a:t>z</a:t>
                </a:r>
                <a:r>
                  <a:rPr lang="en-US" sz="2600" dirty="0"/>
                  <a:t>-score, is </a:t>
                </a:r>
                <a:r>
                  <a:rPr lang="en-US" sz="2600" dirty="0" smtClean="0"/>
                  <a:t>a measure of a score’s distance from the mean in standard deviation units. For example</a:t>
                </a:r>
                <a:r>
                  <a:rPr lang="is-IS" sz="2600" dirty="0" smtClean="0"/>
                  <a:t>…</a:t>
                </a:r>
                <a:endParaRPr lang="en-US" sz="2600" dirty="0"/>
              </a:p>
              <a:p>
                <a:pPr lvl="1"/>
                <a:r>
                  <a:rPr lang="en-US" sz="2300" dirty="0" smtClean="0"/>
                  <a:t>If </a:t>
                </a:r>
                <a:r>
                  <a:rPr lang="en-US" sz="2300" i="1" dirty="0" smtClean="0"/>
                  <a:t>z</a:t>
                </a:r>
                <a:r>
                  <a:rPr lang="en-US" sz="2300" dirty="0" smtClean="0"/>
                  <a:t> = 0, it’s on the mean.</a:t>
                </a:r>
              </a:p>
              <a:p>
                <a:pPr lvl="1"/>
                <a:r>
                  <a:rPr lang="en-US" sz="2300" dirty="0" smtClean="0"/>
                  <a:t>If </a:t>
                </a:r>
                <a:r>
                  <a:rPr lang="en-US" sz="2300" i="1" dirty="0" smtClean="0"/>
                  <a:t>z</a:t>
                </a:r>
                <a:r>
                  <a:rPr lang="en-US" sz="2300" dirty="0" smtClean="0"/>
                  <a:t> = 1.5, it’s 1.5 standard deviations above the mean.</a:t>
                </a:r>
              </a:p>
              <a:p>
                <a:pPr lvl="1"/>
                <a:r>
                  <a:rPr lang="en-US" sz="2300" dirty="0" smtClean="0"/>
                  <a:t>If </a:t>
                </a:r>
                <a:r>
                  <a:rPr lang="en-US" sz="2300" i="1" dirty="0" smtClean="0"/>
                  <a:t>z</a:t>
                </a:r>
                <a:r>
                  <a:rPr lang="en-US" sz="2300" dirty="0" smtClean="0"/>
                  <a:t> = -1, it’s 1.0 standard deviations below the mean. </a:t>
                </a:r>
              </a:p>
              <a:p>
                <a:r>
                  <a:rPr lang="en-US" sz="2600" dirty="0"/>
                  <a:t>A </a:t>
                </a:r>
                <a:r>
                  <a:rPr lang="en-US" sz="2600" i="1" dirty="0"/>
                  <a:t>z</a:t>
                </a:r>
                <a:r>
                  <a:rPr lang="en-US" sz="2600" dirty="0"/>
                  <a:t>-score distribution is the standard normal distribution, </a:t>
                </a:r>
                <a:r>
                  <a:rPr lang="en-US" sz="2600" i="1" dirty="0"/>
                  <a:t>N</a:t>
                </a:r>
                <a:r>
                  <a:rPr lang="en-US" sz="2600" dirty="0"/>
                  <a:t>(0,1), with mean = 0 and standard deviation = 1. The formula for calculating </a:t>
                </a:r>
                <a:r>
                  <a:rPr lang="en-US" sz="2600" i="1" dirty="0"/>
                  <a:t>z</a:t>
                </a:r>
                <a:r>
                  <a:rPr lang="en-US" sz="2600" dirty="0"/>
                  <a:t>-scores from raw scores </a:t>
                </a:r>
                <a:r>
                  <a:rPr lang="en-US" sz="2600" dirty="0" smtClean="0"/>
                  <a:t>is</a:t>
                </a:r>
                <a:endParaRPr lang="en-US" sz="2600" dirty="0"/>
              </a:p>
              <a:p>
                <a:pPr marL="0" indent="0">
                  <a:buNone/>
                </a:pPr>
                <a:endParaRPr lang="en-US" sz="2400" dirty="0"/>
              </a:p>
              <a:p>
                <a:endParaRPr lang="en-US" sz="2400" dirty="0" smtClean="0"/>
              </a:p>
              <a:p>
                <a:endParaRPr lang="en-US" sz="2400" dirty="0"/>
              </a:p>
              <a:p>
                <a:endParaRPr lang="en-US" sz="2400" dirty="0" smtClean="0"/>
              </a:p>
              <a:p>
                <a:pPr marL="0" indent="0">
                  <a:buNone/>
                </a:pPr>
                <a:r>
                  <a:rPr lang="en-US" sz="2400" dirty="0" smtClean="0"/>
                  <a:t>       </a:t>
                </a:r>
              </a:p>
              <a:p>
                <a:pPr marL="0" indent="0">
                  <a:buNone/>
                </a:pPr>
                <a:r>
                  <a:rPr lang="en-US" sz="2400" dirty="0" smtClean="0"/>
                  <a:t>       where X = raw score,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sz="2000" i="1">
                            <a:latin typeface="Cambria Math" charset="0"/>
                          </a:rPr>
                        </m:ctrlPr>
                      </m:accPr>
                      <m:e>
                        <m:r>
                          <a:rPr lang="en-US" sz="2000" i="1">
                            <a:latin typeface="Cambria Math" charset="0"/>
                          </a:rPr>
                          <m:t>𝑋</m:t>
                        </m:r>
                      </m:e>
                    </m:acc>
                  </m:oMath>
                </a14:m>
                <a:r>
                  <a:rPr lang="en-US" sz="2400" dirty="0" smtClean="0"/>
                  <a:t> = raw score mean, and SD = raw score standard deviation.</a:t>
                </a:r>
              </a:p>
              <a:p>
                <a:r>
                  <a:rPr lang="en-US" sz="2600" dirty="0" smtClean="0"/>
                  <a:t>Most </a:t>
                </a:r>
                <a:r>
                  <a:rPr lang="en-US" sz="2600" dirty="0"/>
                  <a:t>other standard scores are linear transformations of </a:t>
                </a:r>
                <a:r>
                  <a:rPr lang="en-US" sz="2600" i="1" dirty="0"/>
                  <a:t>z</a:t>
                </a:r>
                <a:r>
                  <a:rPr lang="en-US" sz="2600" dirty="0"/>
                  <a:t>-scores, with different means and standard </a:t>
                </a:r>
                <a:r>
                  <a:rPr lang="en-US" sz="2600" dirty="0" smtClean="0"/>
                  <a:t>deviations. For example, </a:t>
                </a:r>
                <a:r>
                  <a:rPr lang="en-US" sz="2600" i="1" dirty="0" smtClean="0"/>
                  <a:t>T</a:t>
                </a:r>
                <a:r>
                  <a:rPr lang="en-US" sz="2600" dirty="0" smtClean="0"/>
                  <a:t>-scores, used in the </a:t>
                </a:r>
                <a:r>
                  <a:rPr lang="en-US" sz="2600" dirty="0"/>
                  <a:t>Minnesota Multiphasic Personality Inventory (MMPI), </a:t>
                </a:r>
                <a:r>
                  <a:rPr lang="en-US" sz="2600" dirty="0" smtClean="0"/>
                  <a:t>have </a:t>
                </a:r>
                <a:r>
                  <a:rPr lang="en-US" sz="2600" i="1" dirty="0" smtClean="0"/>
                  <a:t>M</a:t>
                </a:r>
                <a:r>
                  <a:rPr lang="en-US" sz="2600" dirty="0" smtClean="0"/>
                  <a:t> = 50 and </a:t>
                </a:r>
                <a:r>
                  <a:rPr lang="en-US" sz="2600" i="1" dirty="0" smtClean="0"/>
                  <a:t>SD</a:t>
                </a:r>
                <a:r>
                  <a:rPr lang="en-US" sz="2600" dirty="0" smtClean="0"/>
                  <a:t> =10, and SAT scores have </a:t>
                </a:r>
                <a:r>
                  <a:rPr lang="en-US" sz="2600" i="1" dirty="0" smtClean="0"/>
                  <a:t>M</a:t>
                </a:r>
                <a:r>
                  <a:rPr lang="en-US" sz="2600" dirty="0" smtClean="0"/>
                  <a:t> = 500 and </a:t>
                </a:r>
                <a:r>
                  <a:rPr lang="en-US" sz="2600" i="1" dirty="0" smtClean="0"/>
                  <a:t>SD</a:t>
                </a:r>
                <a:r>
                  <a:rPr lang="en-US" sz="2600" dirty="0" smtClean="0"/>
                  <a:t> = 100.</a:t>
                </a:r>
              </a:p>
              <a:p>
                <a:pPr marL="0" indent="0">
                  <a:buNone/>
                </a:pPr>
                <a:endParaRPr lang="en-US" sz="2400" dirty="0" smtClean="0"/>
              </a:p>
              <a:p>
                <a:pPr marL="0" indent="0">
                  <a:buNone/>
                </a:pPr>
                <a:endParaRPr lang="en-US" sz="2400" dirty="0"/>
              </a:p>
            </p:txBody>
          </p:sp>
        </mc:Choice>
        <mc:Fallback xmlns="">
          <p:sp>
            <p:nvSpPr>
              <p:cNvPr id="9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33400" y="990600"/>
                <a:ext cx="8153400" cy="5334000"/>
              </a:xfrm>
              <a:blipFill rotWithShape="0">
                <a:blip r:embed="rId3"/>
                <a:stretch>
                  <a:fillRect l="-524" t="-1600" r="-37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12" name="Object 4"/>
          <p:cNvGraphicFramePr>
            <a:graphicFrameLocks noChangeAspect="1"/>
          </p:cNvGraphicFramePr>
          <p:nvPr>
            <p:extLst/>
          </p:nvPr>
        </p:nvGraphicFramePr>
        <p:xfrm>
          <a:off x="3772693" y="3352800"/>
          <a:ext cx="1598613" cy="10556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6" name="Equation" r:id="rId4" imgW="635000" imgH="419100" progId="Equation.3">
                  <p:embed/>
                </p:oleObj>
              </mc:Choice>
              <mc:Fallback>
                <p:oleObj name="Equation" r:id="rId4" imgW="635000" imgH="4191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72693" y="3352800"/>
                        <a:ext cx="1598613" cy="1055687"/>
                      </a:xfrm>
                      <a:prstGeom prst="rect">
                        <a:avLst/>
                      </a:prstGeom>
                      <a:solidFill>
                        <a:schemeClr val="tx1"/>
                      </a:solidFill>
                      <a:ln>
                        <a:noFill/>
                      </a:ln>
                      <a:effectLst>
                        <a:outerShdw blurRad="63500" dist="107763" dir="2700000" algn="ctr" rotWithShape="0">
                          <a:srgbClr val="000000">
                            <a:alpha val="74997"/>
                          </a:srgbClr>
                        </a:outerShdw>
                      </a:effectLst>
                      <a:extLs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049715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3562"/>
          </a:xfrm>
        </p:spPr>
        <p:txBody>
          <a:bodyPr>
            <a:noAutofit/>
          </a:bodyPr>
          <a:lstStyle/>
          <a:p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Why</a:t>
            </a:r>
            <a:r>
              <a:rPr lang="en-US" sz="3200" i="1" dirty="0" smtClean="0">
                <a:latin typeface="Times New Roman" pitchFamily="18" charset="0"/>
                <a:cs typeface="Times New Roman" pitchFamily="18" charset="0"/>
              </a:rPr>
              <a:t> z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-Scores?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600200" y="6356350"/>
            <a:ext cx="6096000" cy="365125"/>
          </a:xfrm>
        </p:spPr>
        <p:txBody>
          <a:bodyPr/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Copyright 2015 by Alfred P. Rovai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Oval 6"/>
          <p:cNvSpPr/>
          <p:nvPr/>
        </p:nvSpPr>
        <p:spPr>
          <a:xfrm>
            <a:off x="1524000" y="1905000"/>
            <a:ext cx="990600" cy="228601"/>
          </a:xfrm>
          <a:prstGeom prst="ellipse">
            <a:avLst/>
          </a:prstGeom>
          <a:noFill/>
          <a:ln w="28575">
            <a:solidFill>
              <a:srgbClr val="00166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6858000" y="5791200"/>
            <a:ext cx="762000" cy="402771"/>
          </a:xfrm>
          <a:prstGeom prst="ellipse">
            <a:avLst/>
          </a:prstGeom>
          <a:noFill/>
          <a:ln w="28575">
            <a:solidFill>
              <a:srgbClr val="00166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533400" y="990600"/>
            <a:ext cx="8153400" cy="5334000"/>
          </a:xfrm>
        </p:spPr>
        <p:txBody>
          <a:bodyPr>
            <a:normAutofit/>
          </a:bodyPr>
          <a:lstStyle/>
          <a:p>
            <a:r>
              <a:rPr lang="en-US" sz="2400" dirty="0"/>
              <a:t>Transforming </a:t>
            </a:r>
            <a:r>
              <a:rPr lang="en-US" sz="2400" dirty="0" smtClean="0"/>
              <a:t>raw scores to </a:t>
            </a:r>
            <a:r>
              <a:rPr lang="en-US" sz="2400" i="1" dirty="0" smtClean="0"/>
              <a:t>z</a:t>
            </a:r>
            <a:r>
              <a:rPr lang="en-US" sz="2400" dirty="0" smtClean="0"/>
              <a:t>-scores facilitates making comparisons, especially </a:t>
            </a:r>
            <a:r>
              <a:rPr lang="en-US" sz="2400" dirty="0"/>
              <a:t>when using different </a:t>
            </a:r>
            <a:r>
              <a:rPr lang="en-US" sz="2400" dirty="0" smtClean="0"/>
              <a:t>scales.</a:t>
            </a:r>
            <a:endParaRPr lang="en-US" sz="2400" dirty="0"/>
          </a:p>
          <a:p>
            <a:r>
              <a:rPr lang="en-US" sz="2400" dirty="0" smtClean="0"/>
              <a:t>A </a:t>
            </a:r>
            <a:r>
              <a:rPr lang="en-US" sz="2400" i="1" dirty="0" smtClean="0"/>
              <a:t>z</a:t>
            </a:r>
            <a:r>
              <a:rPr lang="en-US" sz="2400" dirty="0" smtClean="0"/>
              <a:t>-score provides </a:t>
            </a:r>
            <a:r>
              <a:rPr lang="en-US" sz="2400" dirty="0"/>
              <a:t>information about the relative </a:t>
            </a:r>
            <a:r>
              <a:rPr lang="en-US" sz="2400" dirty="0" smtClean="0"/>
              <a:t>position </a:t>
            </a:r>
            <a:r>
              <a:rPr lang="en-US" sz="2400" dirty="0"/>
              <a:t>of a score in relation to </a:t>
            </a:r>
            <a:r>
              <a:rPr lang="en-US" sz="2400" dirty="0" smtClean="0"/>
              <a:t>other scores in a sample </a:t>
            </a:r>
            <a:r>
              <a:rPr lang="en-US" sz="2400" dirty="0"/>
              <a:t>or </a:t>
            </a:r>
            <a:r>
              <a:rPr lang="en-US" sz="2400" dirty="0" smtClean="0"/>
              <a:t>population.</a:t>
            </a:r>
          </a:p>
          <a:p>
            <a:pPr lvl="1"/>
            <a:r>
              <a:rPr lang="en-US" sz="2000" dirty="0" smtClean="0"/>
              <a:t>A raw score provides no information regarding the relative standing of the score relative to other scores.</a:t>
            </a:r>
          </a:p>
          <a:p>
            <a:pPr lvl="1"/>
            <a:r>
              <a:rPr lang="en-US" sz="2000" dirty="0" smtClean="0"/>
              <a:t>A </a:t>
            </a:r>
            <a:r>
              <a:rPr lang="en-US" sz="2000" i="1" dirty="0" smtClean="0"/>
              <a:t>z</a:t>
            </a:r>
            <a:r>
              <a:rPr lang="en-US" sz="2000" dirty="0" smtClean="0"/>
              <a:t>-score tells one how many standard deviations the score is from the mean. It also provides the approximate percentile rank of the score relative to other scores. For example, a </a:t>
            </a:r>
            <a:r>
              <a:rPr lang="en-US" sz="2000" i="1" dirty="0" smtClean="0"/>
              <a:t>z</a:t>
            </a:r>
            <a:r>
              <a:rPr lang="en-US" sz="2000" dirty="0" smtClean="0"/>
              <a:t>-score of 1 is 1 standard deviation above the mean and equals the 84.1 percentile rank (50% of occurrences fall below the mean and 34.1</a:t>
            </a:r>
            <a:r>
              <a:rPr lang="en-US" sz="2000" dirty="0"/>
              <a:t>% of the occurrences </a:t>
            </a:r>
            <a:r>
              <a:rPr lang="en-US" sz="2000" dirty="0" smtClean="0"/>
              <a:t> </a:t>
            </a:r>
            <a:r>
              <a:rPr lang="en-US" sz="2000" dirty="0"/>
              <a:t>fall between 0 and </a:t>
            </a:r>
            <a:r>
              <a:rPr lang="en-US" sz="2000" dirty="0" smtClean="0"/>
              <a:t>1; 50% + 34.1% = 84.1%).</a:t>
            </a:r>
            <a:endParaRPr lang="en-US" sz="2000" dirty="0"/>
          </a:p>
          <a:p>
            <a:pPr marL="0" indent="0">
              <a:buNone/>
            </a:pPr>
            <a:endParaRPr lang="en-US" sz="2400" dirty="0" smtClean="0"/>
          </a:p>
          <a:p>
            <a:pPr marL="0" indent="0">
              <a:buNone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1453495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>
            <a:normAutofit/>
          </a:bodyPr>
          <a:lstStyle/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Calculating</a:t>
            </a:r>
            <a:r>
              <a:rPr lang="en-US" sz="2400" i="1" dirty="0" smtClean="0">
                <a:latin typeface="Times New Roman" pitchFamily="18" charset="0"/>
                <a:cs typeface="Times New Roman" pitchFamily="18" charset="0"/>
              </a:rPr>
              <a:t> z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-Scores from Raw Scores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600200" y="6356350"/>
            <a:ext cx="6096000" cy="365125"/>
          </a:xfrm>
        </p:spPr>
        <p:txBody>
          <a:bodyPr/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Copyright 2015 by Alfred P. Rovai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Oval 6"/>
          <p:cNvSpPr/>
          <p:nvPr/>
        </p:nvSpPr>
        <p:spPr>
          <a:xfrm>
            <a:off x="1524000" y="1905000"/>
            <a:ext cx="990600" cy="228601"/>
          </a:xfrm>
          <a:prstGeom prst="ellipse">
            <a:avLst/>
          </a:prstGeom>
          <a:noFill/>
          <a:ln w="28575">
            <a:solidFill>
              <a:srgbClr val="00166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6858000" y="5791200"/>
            <a:ext cx="762000" cy="402771"/>
          </a:xfrm>
          <a:prstGeom prst="ellipse">
            <a:avLst/>
          </a:prstGeom>
          <a:noFill/>
          <a:ln w="28575">
            <a:solidFill>
              <a:srgbClr val="00166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/>
          </p:nvPr>
        </p:nvGraphicFramePr>
        <p:xfrm>
          <a:off x="457200" y="1524000"/>
          <a:ext cx="8229600" cy="3139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45920"/>
                <a:gridCol w="1645920"/>
                <a:gridCol w="1645920"/>
                <a:gridCol w="1645920"/>
                <a:gridCol w="1645920"/>
              </a:tblGrid>
              <a:tr h="1066800">
                <a:tc>
                  <a:txBody>
                    <a:bodyPr/>
                    <a:lstStyle/>
                    <a:p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8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solidFill>
                            <a:schemeClr val="tx2"/>
                          </a:solidFill>
                        </a:rPr>
                        <a:t>23</a:t>
                      </a:r>
                      <a:endParaRPr lang="en-US" sz="2800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solidFill>
                            <a:schemeClr val="tx2"/>
                          </a:solidFill>
                        </a:rPr>
                        <a:t>28.84</a:t>
                      </a:r>
                      <a:endParaRPr lang="en-US" sz="2800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solidFill>
                            <a:schemeClr val="tx2"/>
                          </a:solidFill>
                        </a:rPr>
                        <a:t>-5.84</a:t>
                      </a:r>
                      <a:endParaRPr lang="en-US" sz="2800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solidFill>
                            <a:schemeClr val="tx2"/>
                          </a:solidFill>
                        </a:rPr>
                        <a:t>6.24</a:t>
                      </a:r>
                      <a:endParaRPr lang="en-US" sz="2800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solidFill>
                            <a:schemeClr val="tx2"/>
                          </a:solidFill>
                        </a:rPr>
                        <a:t>-.94</a:t>
                      </a:r>
                      <a:endParaRPr lang="en-US" sz="2800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solidFill>
                            <a:schemeClr val="tx2"/>
                          </a:solidFill>
                        </a:rPr>
                        <a:t>22</a:t>
                      </a:r>
                      <a:endParaRPr lang="en-US" sz="2800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solidFill>
                            <a:schemeClr val="tx2"/>
                          </a:solidFill>
                        </a:rPr>
                        <a:t>28.84</a:t>
                      </a:r>
                      <a:endParaRPr lang="en-US" sz="2800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solidFill>
                            <a:schemeClr val="tx2"/>
                          </a:solidFill>
                        </a:rPr>
                        <a:t>-6.84</a:t>
                      </a:r>
                      <a:endParaRPr lang="en-US" sz="2800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solidFill>
                            <a:schemeClr val="tx2"/>
                          </a:solidFill>
                        </a:rPr>
                        <a:t>6.24</a:t>
                      </a:r>
                      <a:endParaRPr lang="en-US" sz="2800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solidFill>
                            <a:schemeClr val="tx2"/>
                          </a:solidFill>
                        </a:rPr>
                        <a:t>-1.10</a:t>
                      </a:r>
                      <a:endParaRPr lang="en-US" sz="2800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solidFill>
                            <a:schemeClr val="tx2"/>
                          </a:solidFill>
                        </a:rPr>
                        <a:t>33</a:t>
                      </a:r>
                      <a:endParaRPr lang="en-US" sz="2800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solidFill>
                            <a:schemeClr val="tx2"/>
                          </a:solidFill>
                        </a:rPr>
                        <a:t>28.84</a:t>
                      </a:r>
                      <a:endParaRPr lang="en-US" sz="2800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solidFill>
                            <a:schemeClr val="tx2"/>
                          </a:solidFill>
                        </a:rPr>
                        <a:t>4.16</a:t>
                      </a:r>
                      <a:endParaRPr lang="en-US" sz="2800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solidFill>
                            <a:schemeClr val="tx2"/>
                          </a:solidFill>
                        </a:rPr>
                        <a:t>6.24</a:t>
                      </a:r>
                      <a:endParaRPr lang="en-US" sz="2800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solidFill>
                            <a:schemeClr val="tx2"/>
                          </a:solidFill>
                        </a:rPr>
                        <a:t>.67</a:t>
                      </a:r>
                      <a:endParaRPr lang="en-US" sz="2800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solidFill>
                            <a:schemeClr val="tx2"/>
                          </a:solidFill>
                        </a:rPr>
                        <a:t>19</a:t>
                      </a:r>
                      <a:endParaRPr lang="en-US" sz="2800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solidFill>
                            <a:schemeClr val="tx2"/>
                          </a:solidFill>
                        </a:rPr>
                        <a:t>28.84</a:t>
                      </a:r>
                      <a:endParaRPr lang="en-US" sz="2800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solidFill>
                            <a:schemeClr val="tx2"/>
                          </a:solidFill>
                        </a:rPr>
                        <a:t>-9.84</a:t>
                      </a:r>
                      <a:endParaRPr lang="en-US" sz="2800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solidFill>
                            <a:schemeClr val="tx2"/>
                          </a:solidFill>
                        </a:rPr>
                        <a:t>6.24</a:t>
                      </a:r>
                      <a:endParaRPr lang="en-US" sz="2800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solidFill>
                            <a:schemeClr val="tx2"/>
                          </a:solidFill>
                        </a:rPr>
                        <a:t>-1.58</a:t>
                      </a:r>
                      <a:endParaRPr lang="en-US" sz="2800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1" name="Object 1025"/>
          <p:cNvGraphicFramePr>
            <a:graphicFrameLocks noChangeAspect="1"/>
          </p:cNvGraphicFramePr>
          <p:nvPr>
            <p:extLst/>
          </p:nvPr>
        </p:nvGraphicFramePr>
        <p:xfrm>
          <a:off x="2514600" y="1600200"/>
          <a:ext cx="708025" cy="763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4" name="Equation" r:id="rId3" imgW="165100" imgH="177800" progId="Equation.3">
                  <p:embed/>
                </p:oleObj>
              </mc:Choice>
              <mc:Fallback>
                <p:oleObj name="Equation" r:id="rId3" imgW="165100" imgH="177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14600" y="1600200"/>
                        <a:ext cx="708025" cy="7635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1024"/>
          <p:cNvGraphicFramePr>
            <a:graphicFrameLocks noChangeAspect="1"/>
          </p:cNvGraphicFramePr>
          <p:nvPr>
            <p:extLst/>
          </p:nvPr>
        </p:nvGraphicFramePr>
        <p:xfrm>
          <a:off x="838200" y="1600200"/>
          <a:ext cx="762000" cy="708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5" name="Equation" r:id="rId5" imgW="177480" imgH="164880" progId="Equation.3">
                  <p:embed/>
                </p:oleObj>
              </mc:Choice>
              <mc:Fallback>
                <p:oleObj name="Equation" r:id="rId5" imgW="177480" imgH="1648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8200" y="1600200"/>
                        <a:ext cx="762000" cy="7080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ct 1026"/>
          <p:cNvGraphicFramePr>
            <a:graphicFrameLocks noChangeAspect="1"/>
          </p:cNvGraphicFramePr>
          <p:nvPr>
            <p:extLst/>
          </p:nvPr>
        </p:nvGraphicFramePr>
        <p:xfrm>
          <a:off x="3886200" y="1752600"/>
          <a:ext cx="1295400" cy="555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6" name="Equation" r:id="rId7" imgW="444240" imgH="190440" progId="Equation.3">
                  <p:embed/>
                </p:oleObj>
              </mc:Choice>
              <mc:Fallback>
                <p:oleObj name="Equation" r:id="rId7" imgW="444240" imgH="1904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86200" y="1752600"/>
                        <a:ext cx="1295400" cy="5556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Object 1027"/>
          <p:cNvGraphicFramePr>
            <a:graphicFrameLocks noChangeAspect="1"/>
          </p:cNvGraphicFramePr>
          <p:nvPr>
            <p:extLst/>
          </p:nvPr>
        </p:nvGraphicFramePr>
        <p:xfrm>
          <a:off x="5715000" y="1752600"/>
          <a:ext cx="822325" cy="6048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7" name="Equation" r:id="rId9" imgW="241200" imgH="177480" progId="Equation.3">
                  <p:embed/>
                </p:oleObj>
              </mc:Choice>
              <mc:Fallback>
                <p:oleObj name="Equation" r:id="rId9" imgW="241200" imgH="177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15000" y="1752600"/>
                        <a:ext cx="822325" cy="6048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" name="Object 1028"/>
          <p:cNvGraphicFramePr>
            <a:graphicFrameLocks noChangeAspect="1"/>
          </p:cNvGraphicFramePr>
          <p:nvPr>
            <p:extLst/>
          </p:nvPr>
        </p:nvGraphicFramePr>
        <p:xfrm>
          <a:off x="7239000" y="1676400"/>
          <a:ext cx="1143000" cy="663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8" name="Equation" r:id="rId11" imgW="698400" imgH="406080" progId="Equation.3">
                  <p:embed/>
                </p:oleObj>
              </mc:Choice>
              <mc:Fallback>
                <p:oleObj name="Equation" r:id="rId11" imgW="698400" imgH="4060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39000" y="1676400"/>
                        <a:ext cx="1143000" cy="6635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457200" y="4953000"/>
            <a:ext cx="8229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A raw score of 23 equals a </a:t>
            </a:r>
            <a:r>
              <a:rPr lang="en-US" sz="2400" i="1" dirty="0" smtClean="0"/>
              <a:t>z</a:t>
            </a:r>
            <a:r>
              <a:rPr lang="en-US" sz="2400" dirty="0" smtClean="0"/>
              <a:t>-score of </a:t>
            </a:r>
            <a:r>
              <a:rPr lang="en-US" sz="2400" dirty="0"/>
              <a:t> – .</a:t>
            </a:r>
            <a:r>
              <a:rPr lang="en-US" sz="2400" dirty="0" smtClean="0"/>
              <a:t>94, indicating both scores are .94 standard deviations below the mean.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5229370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Custom 2">
      <a:dk1>
        <a:srgbClr val="FFFFFF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1868</TotalTime>
  <Words>1286</Words>
  <Application>Microsoft Macintosh PowerPoint</Application>
  <PresentationFormat>On-screen Show (4:3)</PresentationFormat>
  <Paragraphs>159</Paragraphs>
  <Slides>16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2" baseType="lpstr">
      <vt:lpstr>Calibri</vt:lpstr>
      <vt:lpstr>Cambria Math</vt:lpstr>
      <vt:lpstr>Times New Roman</vt:lpstr>
      <vt:lpstr>Arial</vt:lpstr>
      <vt:lpstr>Office Theme</vt:lpstr>
      <vt:lpstr>Equation</vt:lpstr>
      <vt:lpstr>Statistical Fundamentals:  Using Microsoft Excel for Univariate and Bivariate Analysis Alfred P. Rovai</vt:lpstr>
      <vt:lpstr>Descriptive Statistics</vt:lpstr>
      <vt:lpstr>Measures of Relative Position</vt:lpstr>
      <vt:lpstr>Measures of Relative Position</vt:lpstr>
      <vt:lpstr>PowerPoint Presentation</vt:lpstr>
      <vt:lpstr>PowerPoint Presentation</vt:lpstr>
      <vt:lpstr>z-Scores</vt:lpstr>
      <vt:lpstr>Why z-Scores?</vt:lpstr>
      <vt:lpstr>Calculating z-Scores from Raw Scores</vt:lpstr>
      <vt:lpstr>Calculating Raw Scores from z-Scores</vt:lpstr>
      <vt:lpstr>PowerPoint Presentation</vt:lpstr>
      <vt:lpstr>Calculating z-Scores from Raw Scores</vt:lpstr>
      <vt:lpstr>Calculating z-Scores from Raw Scores</vt:lpstr>
      <vt:lpstr>Calculating z-Scores from Raw Scores</vt:lpstr>
      <vt:lpstr>Calculating z-Scores from Raw Scores</vt:lpstr>
      <vt:lpstr>PowerPoint Presentation</vt:lpstr>
    </vt:vector>
  </TitlesOfParts>
  <Manager/>
  <Company>Watertree Press LLC</Company>
  <LinksUpToDate>false</LinksUpToDate>
  <SharedDoc>false</SharedDoc>
  <HyperlinkBase/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Descriptive Statistics</dc:title>
  <dc:subject/>
  <dc:creator>Alfred P. Rovai</dc:creator>
  <cp:keywords/>
  <dc:description/>
  <cp:lastModifiedBy>Fred Rovai</cp:lastModifiedBy>
  <cp:revision>226</cp:revision>
  <dcterms:created xsi:type="dcterms:W3CDTF">2013-06-04T13:30:25Z</dcterms:created>
  <dcterms:modified xsi:type="dcterms:W3CDTF">2015-10-22T13:52:57Z</dcterms:modified>
  <cp:category/>
</cp:coreProperties>
</file>